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4" r:id="rId6"/>
    <p:sldId id="272" r:id="rId7"/>
    <p:sldId id="273" r:id="rId8"/>
    <p:sldId id="274" r:id="rId9"/>
    <p:sldId id="284" r:id="rId10"/>
    <p:sldId id="283" r:id="rId11"/>
    <p:sldId id="275" r:id="rId12"/>
    <p:sldId id="262" r:id="rId13"/>
    <p:sldId id="276" r:id="rId14"/>
    <p:sldId id="278" r:id="rId15"/>
    <p:sldId id="280" r:id="rId16"/>
    <p:sldId id="281" r:id="rId17"/>
    <p:sldId id="282" r:id="rId18"/>
    <p:sldId id="286" r:id="rId19"/>
    <p:sldId id="287" r:id="rId20"/>
    <p:sldId id="28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D750-4F0D-4068-A0D8-12830702C11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90C01-383E-4899-8A90-7A026917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90C01-383E-4899-8A90-7A026917F7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09CCC-A1C7-31F6-2647-885EF9C29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7665DA-CA4B-F19A-2333-13661A75F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8690911-0EB1-AD0B-B6B9-C88E2A306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C50C2A-0D21-E676-47CB-A75262BAF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35332-DB6D-432D-8D62-03D1E6DE0E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3AB63-392E-4A9E-7EBC-17333378D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06B49A-4638-3076-B118-6B9E49FD4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4EDB64-D65A-0A26-C6FD-3A6278AE9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31624D-FD8C-AAB2-7DF6-37E5C8F02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35332-DB6D-432D-8D62-03D1E6DE0E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29A16-FDAB-9BAB-1308-EC744563C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678EA6-79CB-4F4B-213D-5CB88CBC6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3595BA-7D80-4D09-4E68-A1142E84A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63CC8C-CEC7-93FD-E236-387362C05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35332-DB6D-432D-8D62-03D1E6DE0E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39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14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9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1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2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1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4451-8EB0-4031-91F5-E2ACED1A0B5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413CE2-E3F0-43CA-904E-E4631927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583494A-9414-9427-ED5C-C7151B6D6B68}"/>
              </a:ext>
            </a:extLst>
          </p:cNvPr>
          <p:cNvSpPr txBox="1"/>
          <p:nvPr/>
        </p:nvSpPr>
        <p:spPr>
          <a:xfrm>
            <a:off x="1872640" y="4315217"/>
            <a:ext cx="448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出埃及记 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7:1-13</a:t>
            </a:r>
            <a:endParaRPr lang="en-US" sz="4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517382-5577-8456-76F9-7E9129B58A7E}"/>
              </a:ext>
            </a:extLst>
          </p:cNvPr>
          <p:cNvSpPr txBox="1"/>
          <p:nvPr/>
        </p:nvSpPr>
        <p:spPr>
          <a:xfrm>
            <a:off x="1935270" y="5311036"/>
            <a:ext cx="301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十灾的序幕</a:t>
            </a:r>
            <a:endParaRPr lang="en-US" sz="2000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88C8D1-DF27-022C-A331-00EF0C0F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70" y="508283"/>
            <a:ext cx="4854525" cy="34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8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C62B6-4147-B726-4237-279DDCE5D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39D75BE-9C93-8A3F-A36C-E082EFEB5A15}"/>
              </a:ext>
            </a:extLst>
          </p:cNvPr>
          <p:cNvSpPr txBox="1"/>
          <p:nvPr/>
        </p:nvSpPr>
        <p:spPr>
          <a:xfrm>
            <a:off x="1758868" y="651354"/>
            <a:ext cx="10095977" cy="14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7:1-13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于是法老召了博士和术士来，他们是埃及行法术的，也用邪术照样而行。 他们各人丢下自己的杖，杖就变做蛇，但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亚伦的杖吞了他们的杖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。法老心里刚硬，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不肯听从摩西、亚伦，正如耶和华所说的。</a:t>
            </a:r>
            <a:endParaRPr lang="en-US" sz="2400" b="1" u="sng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6A316CE-4B8B-BEA0-C116-A107D959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56" y="2305964"/>
            <a:ext cx="10098589" cy="44142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亚伦的杖吞了博士</a:t>
            </a:r>
            <a:r>
              <a:rPr lang="en-US" altLang="zh-CN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术士的杖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或许是骗人的把戏，或许是邪术使得无生命的杖变成了有生命的蛇；但无论如何，吞吃代表神的权柄胜过了世上邪术的权柄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法老仍然不听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摩西亚伦第二次的进见仍然以“法老不肯听从”结尾；但摩西与亚伦在这个过程中开始学习如何依靠神、忠心传达神的话语。在他们完成神的功课后，神要开始行大能奇事，吞吃埃及的杖，实现自己的应许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7-12)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5175C8A-943C-D5CB-9FBF-16A79A2989C0}"/>
              </a:ext>
            </a:extLst>
          </p:cNvPr>
          <p:cNvSpPr/>
          <p:nvPr/>
        </p:nvSpPr>
        <p:spPr>
          <a:xfrm flipV="1">
            <a:off x="1756256" y="651354"/>
            <a:ext cx="10282829" cy="143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CFF8A-EECE-2AF5-36E1-92F6F32A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6F6C1-6177-0122-0E49-14BDF044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630373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出埃及记 </a:t>
            </a:r>
            <a:r>
              <a:rPr lang="en-US" altLang="zh-C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7:1-13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F654EA-6BE8-E763-4004-1EB15F0D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377966"/>
            <a:ext cx="10330319" cy="548003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神主权的宣告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章中，摩西陷入了极大的沮丧，因为法老不听他的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(5:2)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，以色列人也不听他的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(6:9)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。摩西看到自己的有限和埃及的强大。但神没有责备摩西的软弱，而是重申了命令： 「凡我所吩咐你的，你都要说」，并再次预言法老会心里刚硬，神也要借此在埃及行神迹奇事，好让埃及人知道“我是耶和华”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(7:5)</a:t>
            </a: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十灾的序幕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西、亚伦顺服地走到法老面前，把杖扔在地上变成了蛇。虽然埃及的术士也用邪术照样行，但亚伦的杖吞吃了术士的杖。然而，正如神所预言的，法老的心依旧刚硬，不肯听从。这第一场“变杖为蛇”的对决，拉开了十灾的序幕。神给过法老机会，而法老的刚硬将埃及推向了十灾的审判。</a:t>
            </a:r>
            <a:endParaRPr lang="en-US" altLang="zh-CN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9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80D28-9C35-736E-1705-4AA63415F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FD38A-546E-2535-9BC1-2E5A9032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630373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出埃及记 </a:t>
            </a:r>
            <a:r>
              <a:rPr lang="en-US" altLang="zh-C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7:1-13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D86C4D-4820-2BEC-8AB4-C35CCEB3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377966"/>
            <a:ext cx="10242637" cy="4849661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rgbClr val="A53010"/>
                </a:solidFill>
              </a:rPr>
              <a:t>照神吩咐而行</a:t>
            </a:r>
            <a:endParaRPr lang="en-US" altLang="zh-CN" sz="3200" b="1" dirty="0">
              <a:solidFill>
                <a:srgbClr val="A53010"/>
              </a:solidFill>
            </a:endParaRPr>
          </a:p>
          <a:p>
            <a:pPr marL="457200" lvl="1" indent="0" algn="just">
              <a:lnSpc>
                <a:spcPct val="125000"/>
              </a:lnSpc>
              <a:buNone/>
            </a:pPr>
            <a:r>
              <a:rPr lang="zh-CN" altLang="en-US" sz="2800" b="1" dirty="0">
                <a:solidFill>
                  <a:schemeClr val="tx1"/>
                </a:solidFill>
              </a:rPr>
              <a:t>摩西、亚伦这样行，</a:t>
            </a:r>
            <a:r>
              <a:rPr lang="zh-CN" altLang="en-US" sz="2800" b="1" u="sng" dirty="0">
                <a:solidFill>
                  <a:schemeClr val="tx1"/>
                </a:solidFill>
              </a:rPr>
              <a:t>耶和华怎样吩咐他们，他们就照样行了</a:t>
            </a:r>
            <a:endParaRPr lang="en-US" altLang="zh-CN" sz="2800" b="1" u="sng" dirty="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125000"/>
              </a:lnSpc>
              <a:buNone/>
            </a:pPr>
            <a:endParaRPr lang="en-US" altLang="zh-CN" sz="2400" b="1" u="sng" dirty="0">
              <a:solidFill>
                <a:schemeClr val="tx1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b="1" dirty="0">
                <a:solidFill>
                  <a:srgbClr val="A53010"/>
                </a:solidFill>
              </a:rPr>
              <a:t>真神权能胜过一切</a:t>
            </a:r>
            <a:endParaRPr lang="en-US" altLang="zh-CN" sz="3200" b="1" dirty="0">
              <a:solidFill>
                <a:srgbClr val="A53010"/>
              </a:solidFill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	</a:t>
            </a:r>
            <a:r>
              <a:rPr lang="zh-TW" altLang="en-US" sz="2800" b="1" dirty="0">
                <a:solidFill>
                  <a:schemeClr val="tx1"/>
                </a:solidFill>
              </a:rPr>
              <a:t>他</a:t>
            </a:r>
            <a:r>
              <a:rPr lang="zh-CN" altLang="en-US" sz="2800" b="1" dirty="0">
                <a:solidFill>
                  <a:schemeClr val="tx1"/>
                </a:solidFill>
              </a:rPr>
              <a:t>们</a:t>
            </a:r>
            <a:r>
              <a:rPr lang="zh-TW" altLang="en-US" sz="2800" b="1" dirty="0">
                <a:solidFill>
                  <a:schemeClr val="tx1"/>
                </a:solidFill>
              </a:rPr>
              <a:t>各人丟下自己的杖，杖就</a:t>
            </a:r>
            <a:r>
              <a:rPr lang="zh-CN" altLang="en-US" sz="2800" b="1" dirty="0">
                <a:solidFill>
                  <a:schemeClr val="tx1"/>
                </a:solidFill>
              </a:rPr>
              <a:t>变</a:t>
            </a:r>
            <a:r>
              <a:rPr lang="zh-TW" altLang="en-US" sz="2800" b="1" dirty="0">
                <a:solidFill>
                  <a:schemeClr val="tx1"/>
                </a:solidFill>
              </a:rPr>
              <a:t>作蛇；</a:t>
            </a:r>
            <a:r>
              <a:rPr lang="zh-TW" altLang="en-US" sz="2800" b="1" u="sng" dirty="0">
                <a:solidFill>
                  <a:schemeClr val="tx1"/>
                </a:solidFill>
              </a:rPr>
              <a:t>但</a:t>
            </a:r>
            <a:r>
              <a:rPr lang="zh-CN" altLang="en-US" sz="2800" b="1" u="sng" dirty="0">
                <a:solidFill>
                  <a:schemeClr val="tx1"/>
                </a:solidFill>
              </a:rPr>
              <a:t>亚伦</a:t>
            </a:r>
            <a:r>
              <a:rPr lang="zh-TW" altLang="en-US" sz="2800" b="1" u="sng" dirty="0">
                <a:solidFill>
                  <a:schemeClr val="tx1"/>
                </a:solidFill>
              </a:rPr>
              <a:t>的杖吞了他</a:t>
            </a:r>
            <a:r>
              <a:rPr lang="zh-CN" altLang="en-US" sz="2800" b="1" u="sng" dirty="0">
                <a:solidFill>
                  <a:schemeClr val="tx1"/>
                </a:solidFill>
              </a:rPr>
              <a:t>们</a:t>
            </a:r>
            <a:r>
              <a:rPr lang="zh-TW" altLang="en-US" sz="2800" b="1" u="sng" dirty="0">
                <a:solidFill>
                  <a:schemeClr val="tx1"/>
                </a:solidFill>
              </a:rPr>
              <a:t>的杖</a:t>
            </a:r>
            <a:endParaRPr lang="en-US" altLang="zh-CN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39371-415F-8BE7-37D4-BCE07BA1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F9661D6-8318-2B3D-76C4-D5C145BA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11" y="1299091"/>
            <a:ext cx="10098589" cy="542885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神话语的能力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摩西之前还在纠结自己拙口笨舌，为什么现在敢站在法老面前？因为他不再看自己，而是抓住了神的话语。只要照神吩咐而行，神的话语就是极大的祝福、力量和依靠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创</a:t>
            </a:r>
            <a:r>
              <a:rPr lang="en-US" altLang="zh-CN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1:3 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神说：要有光。就有了光。</a:t>
            </a:r>
            <a:endParaRPr lang="en-US" altLang="zh-CN" sz="2400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赛</a:t>
            </a:r>
            <a:r>
              <a:rPr lang="en-US" altLang="zh-CN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55:10-11 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雨雪从天而降并不返回，却滋润地土，使地上发芽结实，使撒种的有种，使要吃的有粮。我口所出的话也必如此，决不徒然返回，却要成就我所喜悦的，在我发它去成就的事上必然亨通。</a:t>
            </a:r>
            <a:endParaRPr lang="en-US" altLang="zh-CN" sz="2400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林后</a:t>
            </a:r>
            <a:r>
              <a:rPr lang="en-US" altLang="zh-CN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1:20 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神的应许，不论有多少，在基督都是是的。所以借着祂也都是实在的，叫神因我们得荣耀。</a:t>
            </a:r>
            <a:endParaRPr lang="en-US" altLang="zh-CN" sz="2400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3AFEB2-1D91-C309-5B80-46DC2E80178B}"/>
              </a:ext>
            </a:extLst>
          </p:cNvPr>
          <p:cNvSpPr txBox="1"/>
          <p:nvPr/>
        </p:nvSpPr>
        <p:spPr>
          <a:xfrm>
            <a:off x="1662311" y="630254"/>
            <a:ext cx="6100174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照神吩咐而行</a:t>
            </a:r>
            <a:endParaRPr lang="en-US" altLang="zh-CN" sz="3600" b="1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DDCF61-58ED-2900-BE95-D6D99F23DFC2}"/>
              </a:ext>
            </a:extLst>
          </p:cNvPr>
          <p:cNvSpPr/>
          <p:nvPr/>
        </p:nvSpPr>
        <p:spPr>
          <a:xfrm flipV="1">
            <a:off x="1662311" y="3413341"/>
            <a:ext cx="10282829" cy="494779"/>
          </a:xfrm>
          <a:prstGeom prst="rect">
            <a:avLst/>
          </a:prstGeom>
          <a:noFill/>
          <a:ln>
            <a:solidFill>
              <a:srgbClr val="A53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352B116-427E-516F-19AB-510321723C6A}"/>
              </a:ext>
            </a:extLst>
          </p:cNvPr>
          <p:cNvSpPr/>
          <p:nvPr/>
        </p:nvSpPr>
        <p:spPr>
          <a:xfrm flipV="1">
            <a:off x="1662311" y="4013519"/>
            <a:ext cx="10282829" cy="1545389"/>
          </a:xfrm>
          <a:prstGeom prst="rect">
            <a:avLst/>
          </a:prstGeom>
          <a:noFill/>
          <a:ln>
            <a:solidFill>
              <a:srgbClr val="A53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65E6FF5-52B3-D158-DC12-6D94C4DA20FA}"/>
              </a:ext>
            </a:extLst>
          </p:cNvPr>
          <p:cNvSpPr/>
          <p:nvPr/>
        </p:nvSpPr>
        <p:spPr>
          <a:xfrm flipV="1">
            <a:off x="1662311" y="5664306"/>
            <a:ext cx="10282829" cy="1063641"/>
          </a:xfrm>
          <a:prstGeom prst="rect">
            <a:avLst/>
          </a:prstGeom>
          <a:noFill/>
          <a:ln>
            <a:solidFill>
              <a:srgbClr val="A53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3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C7F55-CA0F-C38A-F51E-10C0895D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A84DE3-C7B9-EAF2-AB97-56C09ADD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11" y="1379038"/>
            <a:ext cx="10098589" cy="52534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我们却时常悖逆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出埃及记</a:t>
            </a:r>
            <a:r>
              <a:rPr lang="en-US" altLang="zh-CN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&amp;</a:t>
            </a: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民数记</a:t>
            </a:r>
            <a:r>
              <a:rPr lang="en-US" altLang="zh-CN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：摩西两次击打磐石出水；第一次听从神命成为荣耀的见证；第二次听凭己怒导致无法进入应许之地。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撒母耳记上</a:t>
            </a:r>
            <a:r>
              <a:rPr lang="en-US" altLang="zh-CN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：扫罗违反神的命令，没有完全消灭亚玛力人。“听命胜于献祭，顺从胜于公羊的脂油”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撒上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19:22)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历代志下</a:t>
            </a:r>
            <a:r>
              <a:rPr lang="en-US" altLang="zh-CN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：乌西雅王大有尊荣、国家强盛，但他心高气傲，不顾祭司劝阻，非要自己进殿烧香结果立刻长了大麻风，直到死日。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使徒行传</a:t>
            </a:r>
            <a:r>
              <a:rPr lang="en-US" altLang="zh-CN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：亚拿尼亚和撒非喇把价银私自留下几份，因欺哄圣灵而死。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1679A1-EC85-BB52-95A3-7B0A77C4B135}"/>
              </a:ext>
            </a:extLst>
          </p:cNvPr>
          <p:cNvSpPr txBox="1"/>
          <p:nvPr/>
        </p:nvSpPr>
        <p:spPr>
          <a:xfrm>
            <a:off x="1662311" y="630254"/>
            <a:ext cx="6100174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照神吩咐而行</a:t>
            </a:r>
            <a:endParaRPr lang="en-US" altLang="zh-CN" sz="3600" b="1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4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C7378-663F-0B0A-965E-F8D29BE9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C575F14-7836-BE95-CEA3-4DCAB6E2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11" y="1379038"/>
            <a:ext cx="10098589" cy="525349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耶稣的恩典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因着耶稣的恩典，我们不再活在对律法恐惧的中。福音告诉我们，即使我们是悖逆的罪人，神依然爱我们。主耶稣在十字架上已经替我们承受了因不顺服而该受的诅咒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耶稣的十字架不是我们放纵的挡箭牌，而是我们跌倒时能重新站起来的动力。我们虽然常有软弱，但靠着那爱我们的主，我们不绝望丧胆。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77F897-708F-015D-0AAB-54CBCFCF7A41}"/>
              </a:ext>
            </a:extLst>
          </p:cNvPr>
          <p:cNvSpPr txBox="1"/>
          <p:nvPr/>
        </p:nvSpPr>
        <p:spPr>
          <a:xfrm>
            <a:off x="1662311" y="630254"/>
            <a:ext cx="6100174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照神吩咐而行</a:t>
            </a:r>
            <a:endParaRPr lang="en-US" altLang="zh-CN" sz="3600" b="1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485D71-4103-B056-BCD6-73D804BBA2AF}"/>
              </a:ext>
            </a:extLst>
          </p:cNvPr>
          <p:cNvSpPr txBox="1"/>
          <p:nvPr/>
        </p:nvSpPr>
        <p:spPr>
          <a:xfrm>
            <a:off x="1495821" y="4046003"/>
            <a:ext cx="10431568" cy="2709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约一</a:t>
            </a:r>
            <a:r>
              <a:rPr lang="en-US" altLang="zh-CN" sz="2400" dirty="0">
                <a:solidFill>
                  <a:srgbClr val="A5301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我小子们哪，我将这些话写给你们，是要叫你们不犯罪。若有人犯罪，在父那里我们有一位中保，就是那义者耶稣基督。 他为我们的罪做了挽回祭，不是单为我们的罪，也是为普天下人的罪。 我们若遵守他的诫命，就晓得是认识他。 人若说“我认识他”，却不遵守他的诫命，便是说谎话的，真理也不在他心里了。 凡遵守主道的，爱神的心在他里面实在是完全的；从此，我们知道我们是在主里面。 人若说他住在主里面，就该自己照主所行的去行。</a:t>
            </a:r>
            <a:endParaRPr lang="en-US" sz="2400" dirty="0">
              <a:solidFill>
                <a:srgbClr val="A5301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D07465-919A-FF91-3BF4-F935AFFCE0BD}"/>
              </a:ext>
            </a:extLst>
          </p:cNvPr>
          <p:cNvSpPr/>
          <p:nvPr/>
        </p:nvSpPr>
        <p:spPr>
          <a:xfrm flipV="1">
            <a:off x="1484334" y="4005781"/>
            <a:ext cx="10609545" cy="2789585"/>
          </a:xfrm>
          <a:prstGeom prst="rect">
            <a:avLst/>
          </a:prstGeom>
          <a:noFill/>
          <a:ln>
            <a:solidFill>
              <a:srgbClr val="A53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E9E06-E3C2-EA0C-5D23-9B73E303F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628E059-F260-D2F5-0E78-64A889F5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11" y="1379038"/>
            <a:ext cx="10098589" cy="593811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我们对恩典的回应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35D663-C291-BF4B-FDF6-76DCED767A39}"/>
              </a:ext>
            </a:extLst>
          </p:cNvPr>
          <p:cNvSpPr txBox="1"/>
          <p:nvPr/>
        </p:nvSpPr>
        <p:spPr>
          <a:xfrm>
            <a:off x="1662311" y="630254"/>
            <a:ext cx="6100174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照神吩咐而行</a:t>
            </a:r>
            <a:endParaRPr lang="en-US" altLang="zh-CN" sz="3600" b="1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F9B072-6823-A161-8168-ED4A2316631E}"/>
              </a:ext>
            </a:extLst>
          </p:cNvPr>
          <p:cNvSpPr txBox="1"/>
          <p:nvPr/>
        </p:nvSpPr>
        <p:spPr>
          <a:xfrm>
            <a:off x="1662311" y="2090618"/>
            <a:ext cx="10431568" cy="93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代下</a:t>
            </a:r>
            <a:r>
              <a:rPr lang="en-US" altLang="zh-CN" sz="2400" dirty="0">
                <a:solidFill>
                  <a:srgbClr val="A5301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7:14 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这称为我名下的子民，若是自卑、祷告，寻求我的面，转离他们的恶行，我必从天上垂听，赦免他们的罪，医治他们的地。</a:t>
            </a:r>
            <a:endParaRPr lang="en-US" sz="2400" dirty="0">
              <a:solidFill>
                <a:srgbClr val="A5301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62674F-E370-AAE0-96A5-6B65043E5EAC}"/>
              </a:ext>
            </a:extLst>
          </p:cNvPr>
          <p:cNvSpPr/>
          <p:nvPr/>
        </p:nvSpPr>
        <p:spPr>
          <a:xfrm flipV="1">
            <a:off x="1662311" y="2070508"/>
            <a:ext cx="10443055" cy="976569"/>
          </a:xfrm>
          <a:prstGeom prst="rect">
            <a:avLst/>
          </a:prstGeom>
          <a:noFill/>
          <a:ln>
            <a:solidFill>
              <a:srgbClr val="A53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DC06AF1-23EB-F5A9-997C-D4B6F73F2614}"/>
              </a:ext>
            </a:extLst>
          </p:cNvPr>
          <p:cNvSpPr txBox="1">
            <a:spLocks/>
          </p:cNvSpPr>
          <p:nvPr/>
        </p:nvSpPr>
        <p:spPr>
          <a:xfrm>
            <a:off x="1662310" y="3144736"/>
            <a:ext cx="10098589" cy="277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谦卑、认罪</a:t>
            </a:r>
            <a:endParaRPr lang="en-US" altLang="zh-CN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向神祷告</a:t>
            </a:r>
            <a:endParaRPr lang="en-US" altLang="zh-CN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寻求神的面、神的道</a:t>
            </a:r>
            <a:endParaRPr lang="en-US" altLang="zh-CN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转离恶行、悔改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8B48FD-D417-617F-2770-B8B6E193185F}"/>
              </a:ext>
            </a:extLst>
          </p:cNvPr>
          <p:cNvGrpSpPr/>
          <p:nvPr/>
        </p:nvGrpSpPr>
        <p:grpSpPr>
          <a:xfrm>
            <a:off x="1662310" y="5686984"/>
            <a:ext cx="10443057" cy="889179"/>
            <a:chOff x="1662309" y="5812245"/>
            <a:chExt cx="10443057" cy="88917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B90F690-CF4D-21C7-B847-4A7480992F8E}"/>
                </a:ext>
              </a:extLst>
            </p:cNvPr>
            <p:cNvSpPr txBox="1"/>
            <p:nvPr/>
          </p:nvSpPr>
          <p:spPr>
            <a:xfrm>
              <a:off x="1662309" y="5864332"/>
              <a:ext cx="100145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亚</a:t>
              </a:r>
              <a:r>
                <a:rPr lang="en-US" altLang="zh-CN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1:3 </a:t>
              </a:r>
              <a:r>
                <a:rPr lang="zh-CN" altLang="en-US" sz="2400" dirty="0">
                  <a:solidFill>
                    <a:srgbClr val="A5301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所以你要对以色列人说，万军之耶和华如此说：你们要转向我，我就转向你们。这是万军之耶和华说的。</a:t>
              </a:r>
              <a:endParaRPr lang="en-US" sz="2400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826D722-7B25-8B3F-4AD3-2918AC443AA2}"/>
                </a:ext>
              </a:extLst>
            </p:cNvPr>
            <p:cNvSpPr/>
            <p:nvPr/>
          </p:nvSpPr>
          <p:spPr>
            <a:xfrm flipV="1">
              <a:off x="1662311" y="5812245"/>
              <a:ext cx="10443055" cy="889179"/>
            </a:xfrm>
            <a:prstGeom prst="rect">
              <a:avLst/>
            </a:prstGeom>
            <a:noFill/>
            <a:ln>
              <a:solidFill>
                <a:srgbClr val="A53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8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79542-6DA3-08CA-C637-D8F4EA9D3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44AD86F-070A-3D3B-FAD0-B56E9E0134B1}"/>
              </a:ext>
            </a:extLst>
          </p:cNvPr>
          <p:cNvSpPr txBox="1"/>
          <p:nvPr/>
        </p:nvSpPr>
        <p:spPr>
          <a:xfrm>
            <a:off x="1662311" y="630254"/>
            <a:ext cx="7525530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照神吩咐而行</a:t>
            </a:r>
            <a:r>
              <a:rPr lang="en-US" altLang="zh-CN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顺服的生命线</a:t>
            </a:r>
            <a:endParaRPr lang="en-US" altLang="zh-CN" sz="3600" b="1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A8344997-3438-5498-F5F3-30F3BC9ADCFF}"/>
              </a:ext>
            </a:extLst>
          </p:cNvPr>
          <p:cNvSpPr txBox="1">
            <a:spLocks/>
          </p:cNvSpPr>
          <p:nvPr/>
        </p:nvSpPr>
        <p:spPr>
          <a:xfrm>
            <a:off x="1662310" y="3234978"/>
            <a:ext cx="10098589" cy="525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04CEA9-9E60-EF77-5E9F-0C891DA91717}"/>
              </a:ext>
            </a:extLst>
          </p:cNvPr>
          <p:cNvSpPr txBox="1"/>
          <p:nvPr/>
        </p:nvSpPr>
        <p:spPr>
          <a:xfrm>
            <a:off x="3434219" y="1466928"/>
            <a:ext cx="5323563" cy="858377"/>
          </a:xfrm>
          <a:prstGeom prst="rect">
            <a:avLst/>
          </a:prstGeom>
          <a:noFill/>
          <a:ln w="19050">
            <a:solidFill>
              <a:srgbClr val="A5301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力量的源头</a:t>
            </a:r>
            <a:r>
              <a:rPr lang="en-US" altLang="zh-CN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神话语的能力</a:t>
            </a:r>
            <a:endParaRPr lang="en-US" altLang="zh-CN" b="1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依靠神的话语、遵行神的诫命、放下自己的计算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9BCB92E-DA45-A868-447B-2507CD82FCF7}"/>
              </a:ext>
            </a:extLst>
          </p:cNvPr>
          <p:cNvGrpSpPr/>
          <p:nvPr/>
        </p:nvGrpSpPr>
        <p:grpSpPr>
          <a:xfrm>
            <a:off x="3434219" y="2398734"/>
            <a:ext cx="5323563" cy="1299955"/>
            <a:chOff x="3434219" y="2398734"/>
            <a:chExt cx="5323563" cy="1299955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51E1ACC8-C1A1-0852-61CB-794784A002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398734"/>
              <a:ext cx="0" cy="3695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3834E44-4C4C-A5AC-5405-5224FC4AEC9E}"/>
                </a:ext>
              </a:extLst>
            </p:cNvPr>
            <p:cNvSpPr txBox="1"/>
            <p:nvPr/>
          </p:nvSpPr>
          <p:spPr>
            <a:xfrm>
              <a:off x="3434219" y="2840312"/>
              <a:ext cx="5323563" cy="858377"/>
            </a:xfrm>
            <a:prstGeom prst="rect">
              <a:avLst/>
            </a:prstGeom>
            <a:noFill/>
            <a:ln w="19050">
              <a:solidFill>
                <a:srgbClr val="A5301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A5301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历史的镜子与自己的失败：时常悖逆</a:t>
              </a:r>
              <a:endParaRPr lang="en-US" altLang="zh-CN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不愿意顺服、靠着肉体与血气、带来生命的荒凉</a:t>
              </a:r>
              <a:endParaRPr 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0B81E76-1171-5D89-4208-D1C3D7700E9C}"/>
              </a:ext>
            </a:extLst>
          </p:cNvPr>
          <p:cNvSpPr txBox="1"/>
          <p:nvPr/>
        </p:nvSpPr>
        <p:spPr>
          <a:xfrm>
            <a:off x="3434219" y="5642375"/>
            <a:ext cx="5323564" cy="858377"/>
          </a:xfrm>
          <a:prstGeom prst="rect">
            <a:avLst/>
          </a:prstGeom>
          <a:noFill/>
          <a:ln w="19050">
            <a:solidFill>
              <a:srgbClr val="A5301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我们的回应：悔改转向神</a:t>
            </a:r>
            <a:endParaRPr lang="en-US" altLang="zh-CN" b="1" dirty="0">
              <a:solidFill>
                <a:srgbClr val="A5301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自卑、祷告、寻求祂的面、转离恶行 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B130A4F-B6AA-0E6D-EB65-9359DA941D3D}"/>
              </a:ext>
            </a:extLst>
          </p:cNvPr>
          <p:cNvGrpSpPr/>
          <p:nvPr/>
        </p:nvGrpSpPr>
        <p:grpSpPr>
          <a:xfrm>
            <a:off x="3160734" y="3766159"/>
            <a:ext cx="5870531" cy="1297744"/>
            <a:chOff x="3160734" y="3766159"/>
            <a:chExt cx="5870531" cy="129774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60645AF-B254-B5C0-9DDD-176BCB46B31C}"/>
                </a:ext>
              </a:extLst>
            </p:cNvPr>
            <p:cNvSpPr txBox="1"/>
            <p:nvPr/>
          </p:nvSpPr>
          <p:spPr>
            <a:xfrm>
              <a:off x="3160734" y="4179174"/>
              <a:ext cx="5870531" cy="884729"/>
            </a:xfrm>
            <a:prstGeom prst="rect">
              <a:avLst/>
            </a:prstGeom>
            <a:noFill/>
            <a:ln w="19050">
              <a:solidFill>
                <a:srgbClr val="A5301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A5301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福音的转折：基督里的平衡</a:t>
              </a:r>
              <a:endParaRPr lang="en-US" altLang="zh-CN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中保的代求</a:t>
              </a:r>
              <a:r>
                <a:rPr lang="en-US" altLang="zh-CN" dirty="0">
                  <a:latin typeface="楷体" panose="02010609060101010101" pitchFamily="49" charset="-122"/>
                  <a:ea typeface="楷体" panose="02010609060101010101" pitchFamily="49" charset="-122"/>
                </a:rPr>
                <a:t> ◄── </a:t>
              </a:r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唯靠恩典 ──► 决不任意而行</a:t>
              </a:r>
              <a:endParaRPr 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F0ED9981-B7C4-582A-4FD9-560D51423161}"/>
                </a:ext>
              </a:extLst>
            </p:cNvPr>
            <p:cNvCxnSpPr>
              <a:cxnSpLocks/>
            </p:cNvCxnSpPr>
            <p:nvPr/>
          </p:nvCxnSpPr>
          <p:spPr>
            <a:xfrm>
              <a:off x="6087650" y="3766159"/>
              <a:ext cx="0" cy="3695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E9D5E06-558B-7C9E-E09D-D4A2117E3228}"/>
              </a:ext>
            </a:extLst>
          </p:cNvPr>
          <p:cNvCxnSpPr>
            <a:cxnSpLocks/>
          </p:cNvCxnSpPr>
          <p:nvPr/>
        </p:nvCxnSpPr>
        <p:spPr>
          <a:xfrm>
            <a:off x="6095999" y="5152372"/>
            <a:ext cx="0" cy="3695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elling the Truth: The Gospel as Tragedy, Comedy &amp; Fairy Tale">
            <a:extLst>
              <a:ext uri="{FF2B5EF4-FFF2-40B4-BE49-F238E27FC236}">
                <a16:creationId xmlns:a16="http://schemas.microsoft.com/office/drawing/2014/main" id="{FA27EAB4-746D-A5D5-5346-DB35653F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90" y="1466928"/>
            <a:ext cx="2047223" cy="29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BD400AFE-94F9-6A72-323F-633E8F994EA2}"/>
              </a:ext>
            </a:extLst>
          </p:cNvPr>
          <p:cNvSpPr txBox="1"/>
          <p:nvPr/>
        </p:nvSpPr>
        <p:spPr>
          <a:xfrm>
            <a:off x="9315649" y="4540119"/>
            <a:ext cx="267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福音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悲剧、喜剧与童话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3A1C1-99C6-2D15-6C8F-01211440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215D481-FF07-3625-77D4-C06E0D0F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11" y="1417214"/>
            <a:ext cx="10098589" cy="2844282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拆穿魔鬼</a:t>
            </a:r>
            <a:r>
              <a:rPr lang="en-US" altLang="zh-CN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世界的邪术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当我们看到术士也能变杖为蛇，是否会疑惑、信心动摇？魔鬼在这世界上有很强的欺骗性和能力。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当我们发现那些用“世界的邪术”的人风生水起时，他们的“蛇”看起来很有活力时，魔鬼就在我们耳边吹气：看吧，世界的法则很管用！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07A1E0-59BF-5B85-3D91-A01BD6EE43F3}"/>
              </a:ext>
            </a:extLst>
          </p:cNvPr>
          <p:cNvSpPr txBox="1"/>
          <p:nvPr/>
        </p:nvSpPr>
        <p:spPr>
          <a:xfrm>
            <a:off x="1662311" y="630254"/>
            <a:ext cx="6100174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真神权能胜过一切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70B4472-8F5B-A9AA-D3D7-F3611F22F67A}"/>
              </a:ext>
            </a:extLst>
          </p:cNvPr>
          <p:cNvGrpSpPr/>
          <p:nvPr/>
        </p:nvGrpSpPr>
        <p:grpSpPr>
          <a:xfrm>
            <a:off x="1662311" y="4530009"/>
            <a:ext cx="10282829" cy="1628844"/>
            <a:chOff x="1762520" y="1800155"/>
            <a:chExt cx="10282829" cy="16288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0E6BC5F-A5BF-6700-40E1-08C98BFD7CE1}"/>
                </a:ext>
              </a:extLst>
            </p:cNvPr>
            <p:cNvSpPr/>
            <p:nvPr/>
          </p:nvSpPr>
          <p:spPr>
            <a:xfrm flipV="1">
              <a:off x="1762520" y="1865527"/>
              <a:ext cx="10282829" cy="1563472"/>
            </a:xfrm>
            <a:prstGeom prst="rect">
              <a:avLst/>
            </a:prstGeom>
            <a:noFill/>
            <a:ln>
              <a:solidFill>
                <a:srgbClr val="A53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CD3051C-2CA6-EE6C-4D79-B8793E86836D}"/>
                </a:ext>
              </a:extLst>
            </p:cNvPr>
            <p:cNvSpPr txBox="1"/>
            <p:nvPr/>
          </p:nvSpPr>
          <p:spPr>
            <a:xfrm>
              <a:off x="1817580" y="1800155"/>
              <a:ext cx="10227769" cy="1628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sz="2400" i="0" dirty="0">
                  <a:solidFill>
                    <a:srgbClr val="A5301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林后</a:t>
              </a:r>
              <a:r>
                <a:rPr lang="en-US" altLang="zh-CN" sz="2400" i="0" dirty="0">
                  <a:solidFill>
                    <a:srgbClr val="A5301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11:14 </a:t>
              </a:r>
              <a:r>
                <a:rPr lang="zh-CN" altLang="en-US" sz="2400" i="0" dirty="0">
                  <a:solidFill>
                    <a:srgbClr val="A5301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这也不足为怪，因为连撒但也装作光明的天使。</a:t>
              </a:r>
              <a:endParaRPr lang="en-US" altLang="zh-CN" sz="2400" i="0" dirty="0">
                <a:solidFill>
                  <a:srgbClr val="A5301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帖后</a:t>
              </a:r>
              <a:r>
                <a:rPr lang="en-US" altLang="zh-CN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2:9 </a:t>
              </a:r>
              <a:r>
                <a:rPr lang="zh-CN" altLang="en-US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这不法的人来，是照撒但的运动，行各样的异能、神迹，和一切虚假的奇事</a:t>
              </a:r>
              <a:endParaRPr lang="en-US" sz="2400" dirty="0">
                <a:solidFill>
                  <a:srgbClr val="A5301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0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9B856-681A-1F45-4DD0-FD2710DF2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19AA42E-711E-4213-D602-BA6F28DC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11" y="1417214"/>
            <a:ext cx="10098589" cy="2844282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终极的权柄在乎神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AFE025-3260-F110-DF4C-51BC7FB966BE}"/>
              </a:ext>
            </a:extLst>
          </p:cNvPr>
          <p:cNvSpPr txBox="1"/>
          <p:nvPr/>
        </p:nvSpPr>
        <p:spPr>
          <a:xfrm>
            <a:off x="1662311" y="630254"/>
            <a:ext cx="6100174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真神权能胜过一切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61C3AD-3623-9049-CDED-E4FCB7A08379}"/>
              </a:ext>
            </a:extLst>
          </p:cNvPr>
          <p:cNvGrpSpPr/>
          <p:nvPr/>
        </p:nvGrpSpPr>
        <p:grpSpPr>
          <a:xfrm>
            <a:off x="1662311" y="2092662"/>
            <a:ext cx="5909673" cy="600070"/>
            <a:chOff x="1762520" y="1800155"/>
            <a:chExt cx="5909673" cy="6000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B48584B-C5EF-0754-4B71-3665C380D7CD}"/>
                </a:ext>
              </a:extLst>
            </p:cNvPr>
            <p:cNvSpPr/>
            <p:nvPr/>
          </p:nvSpPr>
          <p:spPr>
            <a:xfrm flipV="1">
              <a:off x="1762520" y="1865526"/>
              <a:ext cx="5909673" cy="534699"/>
            </a:xfrm>
            <a:prstGeom prst="rect">
              <a:avLst/>
            </a:prstGeom>
            <a:noFill/>
            <a:ln>
              <a:solidFill>
                <a:srgbClr val="A53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369B0F4-9712-EF7B-9568-45D7BA0A01FD}"/>
                </a:ext>
              </a:extLst>
            </p:cNvPr>
            <p:cNvSpPr txBox="1"/>
            <p:nvPr/>
          </p:nvSpPr>
          <p:spPr>
            <a:xfrm>
              <a:off x="1817580" y="1800155"/>
              <a:ext cx="5760667" cy="5346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sz="2400" i="0" dirty="0">
                  <a:solidFill>
                    <a:srgbClr val="A5301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诗</a:t>
              </a:r>
              <a:r>
                <a:rPr lang="en-US" altLang="zh-CN" sz="2400" i="0" dirty="0">
                  <a:solidFill>
                    <a:srgbClr val="A5301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23</a:t>
              </a:r>
              <a:r>
                <a:rPr lang="en-US" altLang="zh-CN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:</a:t>
              </a:r>
              <a:r>
                <a:rPr lang="zh-CN" altLang="en-US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5a </a:t>
              </a:r>
              <a:r>
                <a:rPr lang="zh-CN" altLang="en-US" sz="2400" i="0" dirty="0">
                  <a:solidFill>
                    <a:srgbClr val="A5301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在我敌人面前，你为我摆设筵席。</a:t>
              </a:r>
              <a:endParaRPr lang="en-US" altLang="zh-CN" sz="2400" i="0" dirty="0">
                <a:solidFill>
                  <a:srgbClr val="A5301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7491B292-B889-9677-5A38-C45EDED98759}"/>
              </a:ext>
            </a:extLst>
          </p:cNvPr>
          <p:cNvSpPr txBox="1">
            <a:spLocks/>
          </p:cNvSpPr>
          <p:nvPr/>
        </p:nvSpPr>
        <p:spPr>
          <a:xfrm>
            <a:off x="1662311" y="2758105"/>
            <a:ext cx="10337623" cy="253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仇敌摆出来的阵势，不过是神要吞吃的食物，是神要为祂儿女摆设的筵席。</a:t>
            </a:r>
            <a:endParaRPr lang="en-US" sz="24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神没有阻止术士变蛇，而是吞吃他们的蛇。在现实生活中，我们要有这种“吞吃”的眼光。世界上的金钱权势、各种思潮，在神的绝对主权面前，都不过是被吞吃的对象！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61A5D6E-AD92-2794-5405-A3F2020C08A6}"/>
              </a:ext>
            </a:extLst>
          </p:cNvPr>
          <p:cNvGrpSpPr/>
          <p:nvPr/>
        </p:nvGrpSpPr>
        <p:grpSpPr>
          <a:xfrm>
            <a:off x="1662311" y="5194450"/>
            <a:ext cx="10282829" cy="1033296"/>
            <a:chOff x="1762520" y="1800155"/>
            <a:chExt cx="10282829" cy="103329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7F45A78-2B92-94EB-AB87-CF9DC70C4D22}"/>
                </a:ext>
              </a:extLst>
            </p:cNvPr>
            <p:cNvSpPr/>
            <p:nvPr/>
          </p:nvSpPr>
          <p:spPr>
            <a:xfrm flipV="1">
              <a:off x="1762520" y="1865526"/>
              <a:ext cx="10282829" cy="967924"/>
            </a:xfrm>
            <a:prstGeom prst="rect">
              <a:avLst/>
            </a:prstGeom>
            <a:noFill/>
            <a:ln>
              <a:solidFill>
                <a:srgbClr val="A5301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2AF89CB-75DF-DA05-B922-8B70B40E7442}"/>
                </a:ext>
              </a:extLst>
            </p:cNvPr>
            <p:cNvSpPr txBox="1"/>
            <p:nvPr/>
          </p:nvSpPr>
          <p:spPr>
            <a:xfrm>
              <a:off x="1817580" y="1800155"/>
              <a:ext cx="10227769" cy="1033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zh-CN" altLang="en-US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约一 </a:t>
              </a:r>
              <a:r>
                <a:rPr lang="en-US" altLang="zh-CN" sz="2400" dirty="0">
                  <a:solidFill>
                    <a:srgbClr val="A5301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4:4</a:t>
              </a:r>
              <a:r>
                <a:rPr lang="zh-CN" altLang="en-US" sz="2400" i="0" dirty="0">
                  <a:solidFill>
                    <a:srgbClr val="A5301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小子们哪，你们是属神的，并且胜了他们；因为那在你们里面的，比那在世界上的更大。</a:t>
              </a:r>
              <a:endParaRPr lang="en-US" altLang="zh-CN" sz="2400" i="0" dirty="0">
                <a:solidFill>
                  <a:srgbClr val="A5301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0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B58E54-3BF7-FF99-7FF1-9E8C0054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83" y="624110"/>
            <a:ext cx="8911687" cy="80176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出埃及记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7:1-7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42559E-E2C5-BE61-BEC2-0AF3C884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283" y="1425878"/>
            <a:ext cx="10037024" cy="530059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200" dirty="0"/>
              <a:t>耶和华对摩西说：“我使你在法老面前代替神，你的哥哥亚伦是替你说话的。 凡我所吩咐你的，你都要说。你的哥哥亚伦要对法老说，容以色列人出他的地。</a:t>
            </a:r>
            <a:r>
              <a:rPr lang="en-US" altLang="zh-CN" sz="3200" b="1" baseline="30000" dirty="0"/>
              <a:t> </a:t>
            </a:r>
            <a:r>
              <a:rPr lang="zh-CN" altLang="en-US" sz="3200" dirty="0"/>
              <a:t>我要使法老的心刚硬，也要在埃及地多行神迹奇事。但法老必不听你们，我要伸手重重地刑罚埃及，将我的军队以色列民从埃及地领出来。我伸手攻击埃及，将以色列人从他们中间领出来的时候，埃及人就要知道我是耶和华。” 摩西、亚伦这样行，耶和华怎样吩咐他们，他们就照样行了。 摩西、亚伦与法老说话的时候，摩西八十岁，亚伦八十三岁。</a:t>
            </a:r>
          </a:p>
        </p:txBody>
      </p:sp>
    </p:spTree>
    <p:extLst>
      <p:ext uri="{BB962C8B-B14F-4D97-AF65-F5344CB8AC3E}">
        <p14:creationId xmlns:p14="http://schemas.microsoft.com/office/powerpoint/2010/main" val="300296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83F1-1475-86C6-1D92-73A4AB2F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F1C5483-DC40-D263-1362-A019D692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311" y="1417214"/>
            <a:ext cx="10098589" cy="2844282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终极的权柄在乎神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711F69-3093-FB54-BAC4-A402C528BF48}"/>
              </a:ext>
            </a:extLst>
          </p:cNvPr>
          <p:cNvSpPr txBox="1"/>
          <p:nvPr/>
        </p:nvSpPr>
        <p:spPr>
          <a:xfrm>
            <a:off x="1662311" y="630254"/>
            <a:ext cx="6100174" cy="66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solidFill>
                  <a:srgbClr val="A5301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真神权能胜过一切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C368D71-45A8-6836-843F-5D6C4EED0D21}"/>
              </a:ext>
            </a:extLst>
          </p:cNvPr>
          <p:cNvSpPr txBox="1">
            <a:spLocks/>
          </p:cNvSpPr>
          <p:nvPr/>
        </p:nvSpPr>
        <p:spPr>
          <a:xfrm>
            <a:off x="1572016" y="2193241"/>
            <a:ext cx="10565705" cy="43891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</a:rPr>
              <a:t>不从恶人的计谋，不站罪人的道路，不坐亵慢人的座位，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</a:rPr>
              <a:t>唯喜爱耶和华的律法，昼夜思想，这人便为有福！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</a:rPr>
              <a:t>他要像一棵树，栽在溪水旁，按时候结果子，叶子也不枯干，凡他所做的，尽都顺利。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</a:rPr>
              <a:t>恶人并不是这样，乃像糠秕，被风吹散。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</a:rPr>
              <a:t>因此当审判的时候，恶人必站立不住，罪人在义人的会中也是如此。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A53010"/>
                </a:solidFill>
              </a:rPr>
              <a:t>因为耶和华知道义人的道路，恶人的道路却必灭亡。</a:t>
            </a:r>
            <a:endParaRPr lang="en-US" altLang="zh-CN" sz="2400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7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59EA6-A19E-D829-F287-73A099DF3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FAB8A73-5083-4F0D-8C6A-D894F7A4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630373"/>
            <a:ext cx="8911687" cy="709912"/>
          </a:xfrm>
        </p:spPr>
        <p:txBody>
          <a:bodyPr/>
          <a:lstStyle/>
          <a:p>
            <a:r>
              <a:rPr lang="zh-CN" altLang="en-US" u="sng" dirty="0"/>
              <a:t>总结与应用</a:t>
            </a:r>
            <a:endParaRPr lang="en-US" u="sng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DE6393D-F5D8-6193-DB47-98BE85BBB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514048"/>
            <a:ext cx="10098589" cy="1914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A53010"/>
                </a:solidFill>
              </a:rPr>
              <a:t>警醒自己的刚硬与不听</a:t>
            </a:r>
            <a:endParaRPr lang="en-US" altLang="zh-CN" sz="2400" b="1" dirty="0">
              <a:solidFill>
                <a:srgbClr val="A5301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A53010"/>
                </a:solidFill>
              </a:rPr>
              <a:t>靠主恩典、照神吩咐而行</a:t>
            </a:r>
            <a:endParaRPr lang="en-US" altLang="zh-CN" sz="2400" b="1" dirty="0">
              <a:solidFill>
                <a:srgbClr val="A5301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A53010"/>
                </a:solidFill>
              </a:rPr>
              <a:t>相信神的权能胜过一切</a:t>
            </a:r>
            <a:endParaRPr lang="en-US" altLang="zh-CN" sz="2400" b="1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5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08C5-64BF-22CD-5FEE-3EEE5A93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AD2BB8-D9EF-F4FB-9F74-06CCCC22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83" y="624110"/>
            <a:ext cx="8911687" cy="80176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出埃及记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7:8-13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FE155-9E32-DAC1-80F7-F976F4CE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283" y="1425878"/>
            <a:ext cx="10037024" cy="5225443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zh-CN" altLang="en-US" sz="3200" dirty="0"/>
              <a:t>耶和华晓谕摩西、亚伦说： “法老若对你们说：‘你们行件奇事吧’，你就吩咐亚伦说：‘把杖丢在法老面前，使杖变做蛇。’” </a:t>
            </a:r>
            <a:r>
              <a:rPr lang="en-US" altLang="zh-CN" sz="3200" b="1" baseline="30000" dirty="0"/>
              <a:t> </a:t>
            </a:r>
            <a:r>
              <a:rPr lang="zh-CN" altLang="en-US" sz="3200" dirty="0"/>
              <a:t>摩西、亚伦进去见法老，就照耶和华所吩咐的行。亚伦把杖丢在法老和臣仆面前，杖就变做蛇。于是法老召了博士和术士来，他们是埃及行法术的，也用邪术照样而行。他们各人丢下自己的杖，杖就变做蛇，但亚伦的杖吞了他们的杖。法老心里刚硬，不肯听从摩西、亚伦，正如耶和华所说的。</a:t>
            </a:r>
          </a:p>
        </p:txBody>
      </p:sp>
    </p:spTree>
    <p:extLst>
      <p:ext uri="{BB962C8B-B14F-4D97-AF65-F5344CB8AC3E}">
        <p14:creationId xmlns:p14="http://schemas.microsoft.com/office/powerpoint/2010/main" val="345455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A6D831C-A190-8CD9-4466-871096AA389D}"/>
              </a:ext>
            </a:extLst>
          </p:cNvPr>
          <p:cNvSpPr txBox="1"/>
          <p:nvPr/>
        </p:nvSpPr>
        <p:spPr>
          <a:xfrm>
            <a:off x="1751032" y="647601"/>
            <a:ext cx="10095977" cy="9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7:1-2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耶和华对摩西说：我使你在法老面前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代替神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，你的哥哥亚伦是替你说话的。 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凡我所吩咐你的，你都要说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58C553F-75E3-6DDA-060F-73DFEFBE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420" y="1776608"/>
            <a:ext cx="10098589" cy="508139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我使你在法老面前代替神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原文是「我使你在法老面前被看为神」，</a:t>
            </a:r>
            <a:r>
              <a:rPr lang="zh-TW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即摩西在法老面前被视同神一样，拥有神的权柄和能力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说神所吩咐的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神叫摩西不必再担心“拙口笨舌”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(4:10, 6:12, 6:30)</a:t>
            </a: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，因为亚伦会替摩西说话；且摩西和亚伦要做的不是凭自己的口才与能力说服法老，而是忠心传讲神的话。</a:t>
            </a:r>
            <a:endParaRPr lang="en-US" altLang="zh-C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zh-CN" alt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6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你们蒙了重生，不是由于能坏的种子，乃是由于不能坏的种子，是借着神活泼常存的道 </a:t>
            </a:r>
            <a:r>
              <a:rPr lang="en-US" altLang="zh-CN" sz="26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6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彼</a:t>
            </a:r>
            <a:r>
              <a:rPr lang="en-US" altLang="zh-CN" sz="26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1:23)</a:t>
            </a:r>
            <a:endParaRPr lang="zh-CN" altLang="en-US" sz="2600" u="sng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884C934-3956-D515-94CC-EB795DFEB306}"/>
              </a:ext>
            </a:extLst>
          </p:cNvPr>
          <p:cNvSpPr/>
          <p:nvPr/>
        </p:nvSpPr>
        <p:spPr>
          <a:xfrm flipV="1">
            <a:off x="1748420" y="647601"/>
            <a:ext cx="10282829" cy="988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73E6-63C2-45D7-7FC4-D9F3C3F32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119C33-28BF-ED5F-7778-0A1747930E58}"/>
              </a:ext>
            </a:extLst>
          </p:cNvPr>
          <p:cNvSpPr txBox="1"/>
          <p:nvPr/>
        </p:nvSpPr>
        <p:spPr>
          <a:xfrm>
            <a:off x="1756256" y="653864"/>
            <a:ext cx="10095977" cy="9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7:3-4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我要使法老的心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刚硬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，也要在埃及地多行神迹奇事。但法老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必不听你们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，我要伸手重重地刑罚埃及，将我的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军队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以色列民从埃及地领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出来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6A1D398-3AC3-F4E5-FCC7-BA714EA7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56" y="1781770"/>
            <a:ext cx="10098589" cy="46941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法老的刚硬与不听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神再次告诉摩西「法老必不听你们」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(4:21)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，让摩西不要误以为神的权柄一出来，事情就会照着人的想法成就。法老刚硬也是服在神的权柄之下、成就神的旨意。</a:t>
            </a:r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从埃及地出来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我们必须从世界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埃及地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里出来，脱离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世界之王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法老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魔鬼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的辖制，才能为神争战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，作祂的精兵。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你要和我同受苦难，好像基督耶稣的精兵。凡在军中当兵的，不将世务缠身，好叫那招他当兵的人喜悦。</a:t>
            </a:r>
            <a:r>
              <a:rPr lang="en-US" altLang="zh-CN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提后 </a:t>
            </a:r>
            <a:r>
              <a:rPr lang="en-US" altLang="zh-CN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2:3-4)</a:t>
            </a:r>
            <a:endParaRPr lang="zh-CN" altLang="en-US" sz="2400" u="sng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C615910-BB04-10C3-A043-FE2609652DDC}"/>
              </a:ext>
            </a:extLst>
          </p:cNvPr>
          <p:cNvSpPr/>
          <p:nvPr/>
        </p:nvSpPr>
        <p:spPr>
          <a:xfrm flipV="1">
            <a:off x="1748420" y="647601"/>
            <a:ext cx="10282829" cy="988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3CA38-E742-5CA4-6438-56D4ACE21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7F3515F-6DF9-B928-CC11-6C115C67CF56}"/>
              </a:ext>
            </a:extLst>
          </p:cNvPr>
          <p:cNvSpPr txBox="1"/>
          <p:nvPr/>
        </p:nvSpPr>
        <p:spPr>
          <a:xfrm>
            <a:off x="1758868" y="74034"/>
            <a:ext cx="10095977" cy="14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7:5-7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我伸手攻击埃及，将以色列人从他们中间领出来的时候，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埃及人就要知道我是耶和华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。摩西、亚伦这样行，耶和华怎样吩咐他们，他们就照样行了。 摩西、亚伦与法老说话的时候，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摩西八十岁，亚伦八十三岁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D53D3DD-7608-D900-4A90-AD6E2425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56" y="1544179"/>
            <a:ext cx="10098589" cy="539523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让埃及人知道祂是真神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法老曾口出狂言：「耶和华是谁、我不认识耶和华」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(5:2),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因此神就用大能让埃及人「知道我是耶和华」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(7:5,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。神拯救以色列人的过程，也是向埃及人见证自己的过程。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自从造天地以来，神的永能和神性是明明可知的，虽是眼不能见，但借着所造之物就可以晓得，叫人无可推诿。</a:t>
            </a:r>
            <a:r>
              <a:rPr lang="en-US" altLang="zh-CN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罗</a:t>
            </a:r>
            <a:r>
              <a:rPr lang="en-US" altLang="zh-CN" sz="2400" u="sng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1:20)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八十岁的摩西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摩西第一个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年在埃及，摩西的自我感觉是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「我能」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2:11-15)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，所以神不能用他；第二个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年在米甸，他的自我感觉是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「我不能」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3-5)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，神也不能用他；现在进入第三个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年，他不再看自己的能力，不再根据自己的感觉，而是单单凭信心顺服神，做神话语的出口，这时神才能用他，让他经历</a:t>
            </a:r>
            <a:r>
              <a:rPr lang="zh-CN" altLang="en-US" sz="2400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「神能」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5C24798-9BCC-7CAD-45F4-9EB27FB2C4CC}"/>
              </a:ext>
            </a:extLst>
          </p:cNvPr>
          <p:cNvSpPr/>
          <p:nvPr/>
        </p:nvSpPr>
        <p:spPr>
          <a:xfrm flipV="1">
            <a:off x="1748420" y="93943"/>
            <a:ext cx="10282829" cy="143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39B7-6557-8DDA-69C7-4BB553DD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C834734-332C-325C-C09D-3DC842FC597C}"/>
              </a:ext>
            </a:extLst>
          </p:cNvPr>
          <p:cNvSpPr txBox="1"/>
          <p:nvPr/>
        </p:nvSpPr>
        <p:spPr>
          <a:xfrm>
            <a:off x="1758868" y="651354"/>
            <a:ext cx="10095977" cy="14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7:8-10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耶和华晓谕摩西、亚伦说：法老若对你们说：你们行件奇事吧，你就吩咐亚伦说：把杖丢在法老面前，使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杖变做蛇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。摩西、亚伦进去见法老，就照耶和华所吩咐的行。亚伦把杖丢在法老和臣仆面前，杖就变做蛇。</a:t>
            </a:r>
            <a:endParaRPr 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1512A70-6443-1B9B-C4F0-D06F9C6D1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868" y="2168178"/>
            <a:ext cx="10098589" cy="3065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为何是变蛇？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本章的「蛇」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原文意思是「龙，蛇，海怪」，与普通的「蛇」不同，又被译为「大蛇」或「大鱼」。在古埃及神话中，许多偶像以蛇的形象出现。太阳神拉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的死对头、混沌之神阿波菲斯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(Apophis)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也以「大蛇」的形象出现。法老自诩是太阳神之子，因此杖所变的这条「大蛇」可能是对法老的挑战。</a:t>
            </a:r>
            <a:endParaRPr lang="zh-CN" altLang="en-US" sz="2400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5C7B65-C5A1-9B6C-5C6C-78157B12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86" y="4744234"/>
            <a:ext cx="3037958" cy="18325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3BA0647-B3AE-2449-5356-589C233064A5}"/>
              </a:ext>
            </a:extLst>
          </p:cNvPr>
          <p:cNvSpPr/>
          <p:nvPr/>
        </p:nvSpPr>
        <p:spPr>
          <a:xfrm flipV="1">
            <a:off x="1758868" y="651354"/>
            <a:ext cx="10282829" cy="143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14DA3-9242-31D4-DB3E-D91E7009F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C139B7D-EA2C-A2C1-A7BC-0552503FD303}"/>
              </a:ext>
            </a:extLst>
          </p:cNvPr>
          <p:cNvSpPr txBox="1"/>
          <p:nvPr/>
        </p:nvSpPr>
        <p:spPr>
          <a:xfrm>
            <a:off x="1758868" y="651354"/>
            <a:ext cx="10095977" cy="14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7:1-13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于是法老召了博士和术士来，他们是埃及行法术的，也用邪术照样而行。 他们各人丢下自己的杖，杖就变做蛇，但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亚伦的杖吞了他们的杖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。法老心里刚硬，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不肯听从摩西、亚伦，正如耶和华所说的。</a:t>
            </a:r>
            <a:endParaRPr lang="en-US" sz="2400" b="1" u="sng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6621753-4F70-92E0-3519-252C372C8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56" y="2305964"/>
            <a:ext cx="10098589" cy="44142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亚伦的杖吞了博士</a:t>
            </a:r>
            <a:r>
              <a:rPr lang="en-US" altLang="zh-CN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术士的杖</a:t>
            </a:r>
            <a:endParaRPr lang="en-US" altLang="zh-CN" sz="2800" b="1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或许是骗人的把戏，或许是邪术使得无生命的杖变成了有生命的蛇；但无论如何，吞吃代表神的权柄胜过了世上邪术的权柄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9C4525-C485-F8B3-6C6E-076D7CFFCA5E}"/>
              </a:ext>
            </a:extLst>
          </p:cNvPr>
          <p:cNvSpPr/>
          <p:nvPr/>
        </p:nvSpPr>
        <p:spPr>
          <a:xfrm flipV="1">
            <a:off x="1756256" y="651354"/>
            <a:ext cx="10282829" cy="143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A78BF-7D5B-0977-D520-D96641216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D48C6A0-9021-EBF8-C0BE-DBC41A01DB79}"/>
              </a:ext>
            </a:extLst>
          </p:cNvPr>
          <p:cNvSpPr txBox="1"/>
          <p:nvPr/>
        </p:nvSpPr>
        <p:spPr>
          <a:xfrm>
            <a:off x="1758868" y="651354"/>
            <a:ext cx="10095977" cy="14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7:1-13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于是法老召了博士和术士来，他们是埃及行法术的，也用邪术照样而行。 他们各人丢下自己的杖，杖就变做蛇，但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亚伦的杖吞了他们的杖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。法老心里刚硬，</a:t>
            </a:r>
            <a:r>
              <a:rPr lang="zh-CN" altLang="en-US" sz="2400" b="1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不肯听从摩西、亚伦，正如耶和华所说的。</a:t>
            </a:r>
            <a:endParaRPr lang="en-US" sz="2400" b="1" u="sng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482888B-2C92-399E-8105-70CCB667F43F}"/>
              </a:ext>
            </a:extLst>
          </p:cNvPr>
          <p:cNvSpPr/>
          <p:nvPr/>
        </p:nvSpPr>
        <p:spPr>
          <a:xfrm flipV="1">
            <a:off x="1756256" y="651354"/>
            <a:ext cx="10282829" cy="1430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0993A9-E071-E8D6-BA8A-74A969AC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1" y="2299894"/>
            <a:ext cx="6018136" cy="42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02232A-58A2-0E80-747D-D70C3D63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86" y="2299894"/>
            <a:ext cx="5540959" cy="426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3EE1091-BA74-55FD-CDBB-BF9F5B0AFEF6}"/>
              </a:ext>
            </a:extLst>
          </p:cNvPr>
          <p:cNvSpPr txBox="1"/>
          <p:nvPr/>
        </p:nvSpPr>
        <p:spPr>
          <a:xfrm>
            <a:off x="6265337" y="6550223"/>
            <a:ext cx="5540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/>
              <a:t>Moses </a:t>
            </a:r>
            <a:r>
              <a:rPr lang="en-US" sz="1400" i="1" dirty="0"/>
              <a:t>Changing Aaron‘s Rod into a Snake </a:t>
            </a:r>
            <a:r>
              <a:rPr lang="en-US" altLang="zh-CN" sz="1400" dirty="0"/>
              <a:t>by </a:t>
            </a:r>
            <a:r>
              <a:rPr lang="en-US" sz="1400" dirty="0"/>
              <a:t>Nicolas Poussin</a:t>
            </a:r>
          </a:p>
        </p:txBody>
      </p:sp>
    </p:spTree>
    <p:extLst>
      <p:ext uri="{BB962C8B-B14F-4D97-AF65-F5344CB8AC3E}">
        <p14:creationId xmlns:p14="http://schemas.microsoft.com/office/powerpoint/2010/main" val="6854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</TotalTime>
  <Words>2958</Words>
  <Application>Microsoft Office PowerPoint</Application>
  <PresentationFormat>宽屏</PresentationFormat>
  <Paragraphs>112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楷体</vt:lpstr>
      <vt:lpstr>Arial</vt:lpstr>
      <vt:lpstr>Calibri</vt:lpstr>
      <vt:lpstr>Century Gothic</vt:lpstr>
      <vt:lpstr>Times New Roman</vt:lpstr>
      <vt:lpstr>Wingdings 3</vt:lpstr>
      <vt:lpstr>丝状</vt:lpstr>
      <vt:lpstr>PowerPoint 演示文稿</vt:lpstr>
      <vt:lpstr>出埃及记 7:1-7</vt:lpstr>
      <vt:lpstr>出埃及记 7:8-13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出埃及记 7:1-13</vt:lpstr>
      <vt:lpstr>出埃及记 7:1-13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总结与应用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Kaida Liu</dc:creator>
  <cp:lastModifiedBy>Kaida Liu</cp:lastModifiedBy>
  <cp:revision>31</cp:revision>
  <dcterms:created xsi:type="dcterms:W3CDTF">2026-06-02T04:44:44Z</dcterms:created>
  <dcterms:modified xsi:type="dcterms:W3CDTF">2026-06-05T02:49:38Z</dcterms:modified>
</cp:coreProperties>
</file>