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16"/>
  </p:notesMasterIdLst>
  <p:sldIdLst>
    <p:sldId id="256" r:id="rId3"/>
    <p:sldId id="257" r:id="rId4"/>
    <p:sldId id="260" r:id="rId5"/>
    <p:sldId id="286" r:id="rId6"/>
    <p:sldId id="287" r:id="rId7"/>
    <p:sldId id="259" r:id="rId8"/>
    <p:sldId id="283" r:id="rId9"/>
    <p:sldId id="278" r:id="rId10"/>
    <p:sldId id="289" r:id="rId11"/>
    <p:sldId id="288" r:id="rId12"/>
    <p:sldId id="290" r:id="rId13"/>
    <p:sldId id="285" r:id="rId14"/>
    <p:sldId id="279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Noto Sans Symbols" pitchFamily="2" charset="0"/>
      <p:regular r:id="rId21"/>
      <p:bold r:id="rId22"/>
    </p:embeddedFont>
    <p:embeddedFont>
      <p:font typeface="Noto Sans TC" panose="020B0200000000000000" pitchFamily="34" charset="-128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fIJml5AU7YDgT8uXdj3BusIV+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782" y="9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Noto Sans TC" panose="020B0200000000000000" pitchFamily="34" charset="-128"/>
                <a:ea typeface="Noto Sans TC" panose="020B0200000000000000" pitchFamily="34" charset="-128"/>
              </a:defRPr>
            </a:lvl1pPr>
          </a:lstStyle>
          <a:p>
            <a:pPr algn="r">
              <a:buSzPts val="1200"/>
            </a:pPr>
            <a:fld id="{00000000-1234-1234-1234-123412341234}" type="slidenum">
              <a:rPr lang="en-US" altLang="ja-JP" sz="1200" smtClean="0">
                <a:solidFill>
                  <a:schemeClr val="dk1"/>
                </a:solidFill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ja-JP" altLang="en-US" sz="1200" dirty="0">
              <a:solidFill>
                <a:schemeClr val="dk1"/>
              </a:solidFill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Noto Sans TC" panose="020B0200000000000000" pitchFamily="34" charset="-128"/>
        <a:ea typeface="Noto Sans TC" panose="020B0200000000000000" pitchFamily="34" charset="-128"/>
        <a:cs typeface="Arial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183" name="Google Shape;1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>
          <a:extLst>
            <a:ext uri="{FF2B5EF4-FFF2-40B4-BE49-F238E27FC236}">
              <a16:creationId xmlns:a16="http://schemas.microsoft.com/office/drawing/2014/main" id="{0388C4A2-BF4F-22FD-19DD-645908530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>
            <a:extLst>
              <a:ext uri="{FF2B5EF4-FFF2-40B4-BE49-F238E27FC236}">
                <a16:creationId xmlns:a16="http://schemas.microsoft.com/office/drawing/2014/main" id="{EB9554BB-87E5-3217-74CF-CA4075CEB7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01" name="Google Shape;201;p5:notes">
            <a:extLst>
              <a:ext uri="{FF2B5EF4-FFF2-40B4-BE49-F238E27FC236}">
                <a16:creationId xmlns:a16="http://schemas.microsoft.com/office/drawing/2014/main" id="{830E4E34-9627-41E6-25B2-252570B90C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881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>
          <a:extLst>
            <a:ext uri="{FF2B5EF4-FFF2-40B4-BE49-F238E27FC236}">
              <a16:creationId xmlns:a16="http://schemas.microsoft.com/office/drawing/2014/main" id="{F339DAA7-7F15-E0F3-C6D3-F017F7658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>
            <a:extLst>
              <a:ext uri="{FF2B5EF4-FFF2-40B4-BE49-F238E27FC236}">
                <a16:creationId xmlns:a16="http://schemas.microsoft.com/office/drawing/2014/main" id="{D93630A1-8C99-EF14-67D0-49A941148B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01" name="Google Shape;201;p5:notes">
            <a:extLst>
              <a:ext uri="{FF2B5EF4-FFF2-40B4-BE49-F238E27FC236}">
                <a16:creationId xmlns:a16="http://schemas.microsoft.com/office/drawing/2014/main" id="{9801819D-3713-3975-352F-5E1E081AE8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115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195" name="Google Shape;1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>
          <a:extLst>
            <a:ext uri="{FF2B5EF4-FFF2-40B4-BE49-F238E27FC236}">
              <a16:creationId xmlns:a16="http://schemas.microsoft.com/office/drawing/2014/main" id="{BB607136-9623-7590-B0A0-47130B444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f8a66bc00_0_16:notes">
            <a:extLst>
              <a:ext uri="{FF2B5EF4-FFF2-40B4-BE49-F238E27FC236}">
                <a16:creationId xmlns:a16="http://schemas.microsoft.com/office/drawing/2014/main" id="{D02B6C25-ADB9-F3F7-9A19-56772A70C0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altLang="zh-TW" dirty="0">
                <a:latin typeface="Noto Sans TC" panose="020B0200000000000000" pitchFamily="34" charset="-128"/>
                <a:ea typeface="Noto Sans TC" panose="020B0200000000000000" pitchFamily="34" charset="-128"/>
              </a:rPr>
              <a:t>Ventura county has about 830k people. LA city about 3.86mil</a:t>
            </a: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26" name="Google Shape;226;g13f8a66bc00_0_16:notes">
            <a:extLst>
              <a:ext uri="{FF2B5EF4-FFF2-40B4-BE49-F238E27FC236}">
                <a16:creationId xmlns:a16="http://schemas.microsoft.com/office/drawing/2014/main" id="{5C93C5AC-D6B5-E15B-DDF5-BBABBCDCC6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6365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>
          <a:extLst>
            <a:ext uri="{FF2B5EF4-FFF2-40B4-BE49-F238E27FC236}">
              <a16:creationId xmlns:a16="http://schemas.microsoft.com/office/drawing/2014/main" id="{02DB9E61-A018-6469-C1C1-FE202CA15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f8a66bc00_0_16:notes">
            <a:extLst>
              <a:ext uri="{FF2B5EF4-FFF2-40B4-BE49-F238E27FC236}">
                <a16:creationId xmlns:a16="http://schemas.microsoft.com/office/drawing/2014/main" id="{AFCD879E-350A-DED2-C006-051177C059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26" name="Google Shape;226;g13f8a66bc00_0_16:notes">
            <a:extLst>
              <a:ext uri="{FF2B5EF4-FFF2-40B4-BE49-F238E27FC236}">
                <a16:creationId xmlns:a16="http://schemas.microsoft.com/office/drawing/2014/main" id="{0E15CDFB-7B67-650B-B8F1-5BB375B77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6092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>
          <a:extLst>
            <a:ext uri="{FF2B5EF4-FFF2-40B4-BE49-F238E27FC236}">
              <a16:creationId xmlns:a16="http://schemas.microsoft.com/office/drawing/2014/main" id="{6F78CEEE-CFFF-85B9-969F-F1212CB74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f8a66bc00_0_16:notes">
            <a:extLst>
              <a:ext uri="{FF2B5EF4-FFF2-40B4-BE49-F238E27FC236}">
                <a16:creationId xmlns:a16="http://schemas.microsoft.com/office/drawing/2014/main" id="{7C34C9CA-9C34-ECF1-4B88-BE44D6B1CC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26" name="Google Shape;226;g13f8a66bc00_0_16:notes">
            <a:extLst>
              <a:ext uri="{FF2B5EF4-FFF2-40B4-BE49-F238E27FC236}">
                <a16:creationId xmlns:a16="http://schemas.microsoft.com/office/drawing/2014/main" id="{42B2EAF8-97CB-4FD4-CE58-BC7A1CEABC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0743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>
          <a:extLst>
            <a:ext uri="{FF2B5EF4-FFF2-40B4-BE49-F238E27FC236}">
              <a16:creationId xmlns:a16="http://schemas.microsoft.com/office/drawing/2014/main" id="{CA94AEE3-E055-0A0E-2870-F74ADCB6D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f8a66bc00_0_16:notes">
            <a:extLst>
              <a:ext uri="{FF2B5EF4-FFF2-40B4-BE49-F238E27FC236}">
                <a16:creationId xmlns:a16="http://schemas.microsoft.com/office/drawing/2014/main" id="{649D9D78-75AF-EABE-DC0C-0EBD209044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26" name="Google Shape;226;g13f8a66bc00_0_16:notes">
            <a:extLst>
              <a:ext uri="{FF2B5EF4-FFF2-40B4-BE49-F238E27FC236}">
                <a16:creationId xmlns:a16="http://schemas.microsoft.com/office/drawing/2014/main" id="{1D048BA1-3C13-B6BC-6847-8B96A16089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5746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>
          <a:extLst>
            <a:ext uri="{FF2B5EF4-FFF2-40B4-BE49-F238E27FC236}">
              <a16:creationId xmlns:a16="http://schemas.microsoft.com/office/drawing/2014/main" id="{4DF4E684-5960-3B69-6B18-A7842969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>
            <a:extLst>
              <a:ext uri="{FF2B5EF4-FFF2-40B4-BE49-F238E27FC236}">
                <a16:creationId xmlns:a16="http://schemas.microsoft.com/office/drawing/2014/main" id="{88A1FA92-1348-6987-1EEC-290A9EDB11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9:notes">
            <a:extLst>
              <a:ext uri="{FF2B5EF4-FFF2-40B4-BE49-F238E27FC236}">
                <a16:creationId xmlns:a16="http://schemas.microsoft.com/office/drawing/2014/main" id="{2599C8DF-B4C2-BAFF-304E-82D4750D2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45" name="Google Shape;245;p9:notes">
            <a:extLst>
              <a:ext uri="{FF2B5EF4-FFF2-40B4-BE49-F238E27FC236}">
                <a16:creationId xmlns:a16="http://schemas.microsoft.com/office/drawing/2014/main" id="{3F6A6406-8B55-F3FE-F51E-1936EB940B2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-JP" sz="1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rPr>
              <a:t>11</a:t>
            </a:fld>
            <a:endParaRPr dirty="0"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24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>
          <a:extLst>
            <a:ext uri="{FF2B5EF4-FFF2-40B4-BE49-F238E27FC236}">
              <a16:creationId xmlns:a16="http://schemas.microsoft.com/office/drawing/2014/main" id="{9846BBEA-BD77-6274-32A8-5ABE63545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>
            <a:extLst>
              <a:ext uri="{FF2B5EF4-FFF2-40B4-BE49-F238E27FC236}">
                <a16:creationId xmlns:a16="http://schemas.microsoft.com/office/drawing/2014/main" id="{ED655BF2-FD97-FC8E-0698-F42A86061D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9:notes">
            <a:extLst>
              <a:ext uri="{FF2B5EF4-FFF2-40B4-BE49-F238E27FC236}">
                <a16:creationId xmlns:a16="http://schemas.microsoft.com/office/drawing/2014/main" id="{A9F76D70-5061-B9FD-4BEC-A530C2B565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45" name="Google Shape;245;p9:notes">
            <a:extLst>
              <a:ext uri="{FF2B5EF4-FFF2-40B4-BE49-F238E27FC236}">
                <a16:creationId xmlns:a16="http://schemas.microsoft.com/office/drawing/2014/main" id="{307E8229-80F1-0B12-08E0-4E9D13148B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-JP" sz="1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rPr>
              <a:t>12</a:t>
            </a:fld>
            <a:endParaRPr dirty="0"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213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>
          <a:extLst>
            <a:ext uri="{FF2B5EF4-FFF2-40B4-BE49-F238E27FC236}">
              <a16:creationId xmlns:a16="http://schemas.microsoft.com/office/drawing/2014/main" id="{4BE88FF8-EF59-C5C6-F3D5-A3FE532D9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:notes">
            <a:extLst>
              <a:ext uri="{FF2B5EF4-FFF2-40B4-BE49-F238E27FC236}">
                <a16:creationId xmlns:a16="http://schemas.microsoft.com/office/drawing/2014/main" id="{AFF07A03-D608-C2C0-F0BC-892106407B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9:notes">
            <a:extLst>
              <a:ext uri="{FF2B5EF4-FFF2-40B4-BE49-F238E27FC236}">
                <a16:creationId xmlns:a16="http://schemas.microsoft.com/office/drawing/2014/main" id="{E7DE5980-7BE3-1FFD-4FD8-2406247E73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Noto Sans TC" panose="020B0200000000000000" pitchFamily="34" charset="-128"/>
              <a:ea typeface="Noto Sans TC" panose="020B0200000000000000" pitchFamily="34" charset="-128"/>
            </a:endParaRPr>
          </a:p>
        </p:txBody>
      </p:sp>
      <p:sp>
        <p:nvSpPr>
          <p:cNvPr id="245" name="Google Shape;245;p9:notes">
            <a:extLst>
              <a:ext uri="{FF2B5EF4-FFF2-40B4-BE49-F238E27FC236}">
                <a16:creationId xmlns:a16="http://schemas.microsoft.com/office/drawing/2014/main" id="{3358A4AD-A91B-9C35-878D-BCABD1E76B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-JP" sz="1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rPr>
              <a:t>13</a:t>
            </a:fld>
            <a:endParaRPr dirty="0"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105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entury Gothic"/>
              <a:buNone/>
              <a:defRPr sz="7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20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F7F7F7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 dirty="0"/>
          </a:p>
        </p:txBody>
      </p:sp>
      <p:sp>
        <p:nvSpPr>
          <p:cNvPr id="30" name="Google Shape;30;p22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22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2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 dirty="0"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9"/>
          <p:cNvSpPr txBox="1"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  <a:defRPr sz="7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19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54" name="Google Shape;54;p19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5" name="Google Shape;55;p19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6" name="Google Shape;56;p1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3"/>
          <p:cNvSpPr txBox="1"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3"/>
          <p:cNvSpPr txBox="1"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60" name="Google Shape;60;p23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1" name="Google Shape;61;p23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2" name="Google Shape;62;p2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24"/>
          <p:cNvSpPr txBox="1">
            <a:spLocks noGrp="1"/>
          </p:cNvSpPr>
          <p:nvPr>
            <p:ph type="body" idx="1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098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 dirty="0"/>
          </a:p>
        </p:txBody>
      </p:sp>
      <p:sp>
        <p:nvSpPr>
          <p:cNvPr id="66" name="Google Shape;66;p24"/>
          <p:cNvSpPr txBox="1">
            <a:spLocks noGrp="1"/>
          </p:cNvSpPr>
          <p:nvPr>
            <p:ph type="body" idx="2"/>
          </p:nvPr>
        </p:nvSpPr>
        <p:spPr>
          <a:xfrm>
            <a:off x="5654493" y="2056092"/>
            <a:ext cx="4396341" cy="4200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098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 dirty="0"/>
          </a:p>
        </p:txBody>
      </p:sp>
      <p:sp>
        <p:nvSpPr>
          <p:cNvPr id="67" name="Google Shape;67;p24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24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9" name="Google Shape;69;p2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5"/>
          <p:cNvSpPr txBox="1"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2"/>
          </p:nvPr>
        </p:nvSpPr>
        <p:spPr>
          <a:xfrm>
            <a:off x="1103312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098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 dirty="0"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3"/>
          </p:nvPr>
        </p:nvSpPr>
        <p:spPr>
          <a:xfrm>
            <a:off x="5654495" y="1905000"/>
            <a:ext cx="439633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75" name="Google Shape;75;p25"/>
          <p:cNvSpPr txBox="1">
            <a:spLocks noGrp="1"/>
          </p:cNvSpPr>
          <p:nvPr>
            <p:ph type="body" idx="4"/>
          </p:nvPr>
        </p:nvSpPr>
        <p:spPr>
          <a:xfrm>
            <a:off x="5654495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098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 dirty="0"/>
          </a:p>
        </p:txBody>
      </p:sp>
      <p:sp>
        <p:nvSpPr>
          <p:cNvPr id="76" name="Google Shape;76;p25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25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2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6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7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6" name="Google Shape;86;p27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7" name="Google Shape;87;p2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8"/>
          <p:cNvSpPr txBox="1"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28"/>
          <p:cNvSpPr txBox="1">
            <a:spLocks noGrp="1"/>
          </p:cNvSpPr>
          <p:nvPr>
            <p:ph type="body" idx="1"/>
          </p:nvPr>
        </p:nvSpPr>
        <p:spPr>
          <a:xfrm>
            <a:off x="4784616" y="1447800"/>
            <a:ext cx="519599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marL="1371600" lvl="2" indent="-3098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marL="1828800" lvl="3" indent="-29971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marL="2286000" lvl="4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marL="2743200" lvl="5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marL="3200400" lvl="6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marL="3657600" lvl="7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marL="4114800" lvl="8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>
            <a:endParaRPr dirty="0"/>
          </a:p>
        </p:txBody>
      </p:sp>
      <p:sp>
        <p:nvSpPr>
          <p:cNvPr id="91" name="Google Shape;91;p28"/>
          <p:cNvSpPr txBox="1">
            <a:spLocks noGrp="1"/>
          </p:cNvSpPr>
          <p:nvPr>
            <p:ph type="body" idx="2"/>
          </p:nvPr>
        </p:nvSpPr>
        <p:spPr>
          <a:xfrm>
            <a:off x="1154953" y="3129280"/>
            <a:ext cx="3401063" cy="289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92" name="Google Shape;92;p28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3" name="Google Shape;93;p28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4" name="Google Shape;94;p2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9"/>
          <p:cNvSpPr txBox="1"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29"/>
          <p:cNvSpPr>
            <a:spLocks noGrp="1"/>
          </p:cNvSpPr>
          <p:nvPr>
            <p:ph type="pic" idx="2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352"/>
              </a:srgbClr>
            </a:outerShdw>
          </a:effectLst>
        </p:spPr>
      </p:sp>
      <p:sp>
        <p:nvSpPr>
          <p:cNvPr id="98" name="Google Shape;98;p29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5084979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99" name="Google Shape;99;p29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0" name="Google Shape;100;p29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1" name="Google Shape;101;p2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0"/>
          <p:cNvSpPr txBox="1"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30"/>
          <p:cNvSpPr>
            <a:spLocks noGrp="1"/>
          </p:cNvSpPr>
          <p:nvPr>
            <p:ph type="pic" idx="2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352"/>
              </a:srgbClr>
            </a:outerShdw>
          </a:effectLst>
        </p:spPr>
      </p:sp>
      <p:sp>
        <p:nvSpPr>
          <p:cNvPr id="105" name="Google Shape;105;p30"/>
          <p:cNvSpPr txBox="1">
            <a:spLocks noGrp="1"/>
          </p:cNvSpPr>
          <p:nvPr>
            <p:ph type="body" idx="1"/>
          </p:nvPr>
        </p:nvSpPr>
        <p:spPr>
          <a:xfrm>
            <a:off x="1154956" y="5367325"/>
            <a:ext cx="8825656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06" name="Google Shape;106;p30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7" name="Google Shape;107;p30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8" name="Google Shape;108;p3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1"/>
          <p:cNvSpPr txBox="1"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31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8825659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12" name="Google Shape;112;p31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3" name="Google Shape;113;p31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4" name="Google Shape;114;p3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2"/>
          <p:cNvSpPr txBox="1"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32"/>
          <p:cNvSpPr txBox="1">
            <a:spLocks noGrp="1"/>
          </p:cNvSpPr>
          <p:nvPr>
            <p:ph type="body" idx="1"/>
          </p:nvPr>
        </p:nvSpPr>
        <p:spPr>
          <a:xfrm>
            <a:off x="1930400" y="3771174"/>
            <a:ext cx="7279649" cy="34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 b="0" i="0" cap="small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18" name="Google Shape;118;p32"/>
          <p:cNvSpPr txBox="1">
            <a:spLocks noGrp="1"/>
          </p:cNvSpPr>
          <p:nvPr>
            <p:ph type="body" idx="2"/>
          </p:nvPr>
        </p:nvSpPr>
        <p:spPr>
          <a:xfrm>
            <a:off x="1154954" y="4350657"/>
            <a:ext cx="8825659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19" name="Google Shape;119;p32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0" name="Google Shape;120;p32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1" name="Google Shape;121;p3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  <p:sp>
        <p:nvSpPr>
          <p:cNvPr id="122" name="Google Shape;122;p32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0"/>
              <a:buFont typeface="Arial"/>
              <a:buNone/>
            </a:pPr>
            <a:r>
              <a:rPr lang="ja-JP" sz="12200" b="0" i="0" u="none" strike="noStrike" cap="none" dirty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Arial"/>
              </a:rPr>
              <a:t>“</a:t>
            </a:r>
            <a:endParaRPr sz="1400" b="0" i="0" u="none" strike="noStrike" cap="none" dirty="0">
              <a:solidFill>
                <a:srgbClr val="000000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23" name="Google Shape;123;p3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0"/>
              <a:buFont typeface="Arial"/>
              <a:buNone/>
            </a:pPr>
            <a:r>
              <a:rPr lang="ja-JP" sz="12200" b="0" i="0" u="none" strike="noStrike" cap="none" dirty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Arial"/>
              </a:rPr>
              <a:t>”</a:t>
            </a:r>
            <a:endParaRPr sz="1400" b="0" i="0" u="none" strike="noStrike" cap="none" dirty="0">
              <a:solidFill>
                <a:srgbClr val="000000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6" name="Google Shape;126;p33"/>
          <p:cNvSpPr txBox="1"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27" name="Google Shape;127;p33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p33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9" name="Google Shape;129;p3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4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3" name="Google Shape;133;p34"/>
          <p:cNvSpPr txBox="1">
            <a:spLocks noGrp="1"/>
          </p:cNvSpPr>
          <p:nvPr>
            <p:ph type="body" idx="2"/>
          </p:nvPr>
        </p:nvSpPr>
        <p:spPr>
          <a:xfrm>
            <a:off x="652463" y="2667000"/>
            <a:ext cx="2927350" cy="358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34" name="Google Shape;134;p34"/>
          <p:cNvSpPr txBox="1">
            <a:spLocks noGrp="1"/>
          </p:cNvSpPr>
          <p:nvPr>
            <p:ph type="body" idx="3"/>
          </p:nvPr>
        </p:nvSpPr>
        <p:spPr>
          <a:xfrm>
            <a:off x="3883659" y="1981200"/>
            <a:ext cx="293624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5" name="Google Shape;135;p34"/>
          <p:cNvSpPr txBox="1">
            <a:spLocks noGrp="1"/>
          </p:cNvSpPr>
          <p:nvPr>
            <p:ph type="body" idx="4"/>
          </p:nvPr>
        </p:nvSpPr>
        <p:spPr>
          <a:xfrm>
            <a:off x="3873106" y="2667000"/>
            <a:ext cx="2946794" cy="358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36" name="Google Shape;136;p34"/>
          <p:cNvSpPr txBox="1">
            <a:spLocks noGrp="1"/>
          </p:cNvSpPr>
          <p:nvPr>
            <p:ph type="body" idx="5"/>
          </p:nvPr>
        </p:nvSpPr>
        <p:spPr>
          <a:xfrm>
            <a:off x="7124700" y="1981200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7" name="Google Shape;137;p34"/>
          <p:cNvSpPr txBox="1">
            <a:spLocks noGrp="1"/>
          </p:cNvSpPr>
          <p:nvPr>
            <p:ph type="body" idx="6"/>
          </p:nvPr>
        </p:nvSpPr>
        <p:spPr>
          <a:xfrm>
            <a:off x="7124700" y="2667000"/>
            <a:ext cx="2932113" cy="358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cxnSp>
        <p:nvCxnSpPr>
          <p:cNvPr id="138" name="Google Shape;138;p34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w="12700" cap="flat" cmpd="sng">
            <a:solidFill>
              <a:srgbClr val="86D1D8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9" name="Google Shape;139;p34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w="12700" cap="flat" cmpd="sng">
            <a:solidFill>
              <a:srgbClr val="86D1D8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" name="Google Shape;140;p34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1" name="Google Shape;141;p34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2" name="Google Shape;142;p3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5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5" name="Google Shape;145;p35"/>
          <p:cNvSpPr txBox="1"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46" name="Google Shape;146;p35"/>
          <p:cNvSpPr>
            <a:spLocks noGrp="1"/>
          </p:cNvSpPr>
          <p:nvPr>
            <p:ph type="pic" idx="2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352"/>
              </a:srgbClr>
            </a:outerShdw>
          </a:effectLst>
        </p:spPr>
      </p:sp>
      <p:sp>
        <p:nvSpPr>
          <p:cNvPr id="147" name="Google Shape;147;p35"/>
          <p:cNvSpPr txBox="1">
            <a:spLocks noGrp="1"/>
          </p:cNvSpPr>
          <p:nvPr>
            <p:ph type="body" idx="3"/>
          </p:nvPr>
        </p:nvSpPr>
        <p:spPr>
          <a:xfrm>
            <a:off x="652463" y="4827211"/>
            <a:ext cx="2940050" cy="659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48" name="Google Shape;148;p35"/>
          <p:cNvSpPr txBox="1">
            <a:spLocks noGrp="1"/>
          </p:cNvSpPr>
          <p:nvPr>
            <p:ph type="body" idx="4"/>
          </p:nvPr>
        </p:nvSpPr>
        <p:spPr>
          <a:xfrm>
            <a:off x="3889375" y="4250949"/>
            <a:ext cx="293052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49" name="Google Shape;149;p35"/>
          <p:cNvSpPr>
            <a:spLocks noGrp="1"/>
          </p:cNvSpPr>
          <p:nvPr>
            <p:ph type="pic" idx="5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352"/>
              </a:srgbClr>
            </a:outerShdw>
          </a:effectLst>
        </p:spPr>
      </p:sp>
      <p:sp>
        <p:nvSpPr>
          <p:cNvPr id="150" name="Google Shape;150;p35"/>
          <p:cNvSpPr txBox="1">
            <a:spLocks noGrp="1"/>
          </p:cNvSpPr>
          <p:nvPr>
            <p:ph type="body" idx="6"/>
          </p:nvPr>
        </p:nvSpPr>
        <p:spPr>
          <a:xfrm>
            <a:off x="3888022" y="4827210"/>
            <a:ext cx="2934406" cy="659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sp>
        <p:nvSpPr>
          <p:cNvPr id="151" name="Google Shape;151;p35"/>
          <p:cNvSpPr txBox="1">
            <a:spLocks noGrp="1"/>
          </p:cNvSpPr>
          <p:nvPr>
            <p:ph type="body" idx="7"/>
          </p:nvPr>
        </p:nvSpPr>
        <p:spPr>
          <a:xfrm>
            <a:off x="7124700" y="4250949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86D1D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52" name="Google Shape;152;p35"/>
          <p:cNvSpPr>
            <a:spLocks noGrp="1"/>
          </p:cNvSpPr>
          <p:nvPr>
            <p:ph type="pic" idx="8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352"/>
              </a:srgbClr>
            </a:outerShdw>
          </a:effectLst>
        </p:spPr>
      </p:sp>
      <p:sp>
        <p:nvSpPr>
          <p:cNvPr id="153" name="Google Shape;153;p35"/>
          <p:cNvSpPr txBox="1">
            <a:spLocks noGrp="1"/>
          </p:cNvSpPr>
          <p:nvPr>
            <p:ph type="body" idx="9"/>
          </p:nvPr>
        </p:nvSpPr>
        <p:spPr>
          <a:xfrm>
            <a:off x="7124575" y="4827208"/>
            <a:ext cx="2935997" cy="659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 dirty="0"/>
          </a:p>
        </p:txBody>
      </p:sp>
      <p:cxnSp>
        <p:nvCxnSpPr>
          <p:cNvPr id="154" name="Google Shape;154;p35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w="12700" cap="flat" cmpd="sng">
            <a:solidFill>
              <a:srgbClr val="86D1D8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5" name="Google Shape;155;p35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w="12700" cap="flat" cmpd="sng">
            <a:solidFill>
              <a:srgbClr val="86D1D8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6" name="Google Shape;156;p35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7" name="Google Shape;157;p35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8" name="Google Shape;158;p3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1" name="Google Shape;161;p36"/>
          <p:cNvSpPr txBox="1">
            <a:spLocks noGrp="1"/>
          </p:cNvSpPr>
          <p:nvPr>
            <p:ph type="body" idx="1"/>
          </p:nvPr>
        </p:nvSpPr>
        <p:spPr>
          <a:xfrm rot="5400000">
            <a:off x="3478842" y="-322612"/>
            <a:ext cx="4195481" cy="894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 dirty="0"/>
          </a:p>
        </p:txBody>
      </p:sp>
      <p:sp>
        <p:nvSpPr>
          <p:cNvPr id="162" name="Google Shape;162;p36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3" name="Google Shape;163;p36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4" name="Google Shape;164;p3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7"/>
          <p:cNvSpPr txBox="1">
            <a:spLocks noGrp="1"/>
          </p:cNvSpPr>
          <p:nvPr>
            <p:ph type="title"/>
          </p:nvPr>
        </p:nvSpPr>
        <p:spPr>
          <a:xfrm rot="5400000">
            <a:off x="6267450" y="2466975"/>
            <a:ext cx="5826125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7" name="Google Shape;167;p37"/>
          <p:cNvSpPr txBox="1">
            <a:spLocks noGrp="1"/>
          </p:cNvSpPr>
          <p:nvPr>
            <p:ph type="body" idx="1"/>
          </p:nvPr>
        </p:nvSpPr>
        <p:spPr>
          <a:xfrm rot="5400000">
            <a:off x="1679576" y="-139699"/>
            <a:ext cx="5368924" cy="742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</a:defRPr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 dirty="0"/>
          </a:p>
        </p:txBody>
      </p:sp>
      <p:sp>
        <p:nvSpPr>
          <p:cNvPr id="168" name="Google Shape;168;p37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9" name="Google Shape;169;p37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0" name="Google Shape;170;p3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8"/>
          <p:cNvPicPr preferRelativeResize="0"/>
          <p:nvPr/>
        </p:nvPicPr>
        <p:blipFill rotWithShape="1">
          <a:blip r:embed="rId5">
            <a:alphaModFix/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8"/>
          <p:cNvPicPr preferRelativeResize="0"/>
          <p:nvPr/>
        </p:nvPicPr>
        <p:blipFill rotWithShape="1">
          <a:blip r:embed="rId6">
            <a:alphaModFix/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8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>
            <a:gsLst>
              <a:gs pos="0">
                <a:srgbClr val="F3F3F3">
                  <a:alpha val="6274"/>
                </a:srgbClr>
              </a:gs>
              <a:gs pos="36000">
                <a:srgbClr val="F3F3F3">
                  <a:alpha val="5490"/>
                </a:srgbClr>
              </a:gs>
              <a:gs pos="69000">
                <a:srgbClr val="F3F3F3">
                  <a:alpha val="0"/>
                </a:srgbClr>
              </a:gs>
              <a:gs pos="100000">
                <a:srgbClr val="F3F3F3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Arial"/>
            </a:endParaRPr>
          </a:p>
        </p:txBody>
      </p:sp>
      <p:pic>
        <p:nvPicPr>
          <p:cNvPr id="13" name="Google Shape;13;p18"/>
          <p:cNvPicPr preferRelativeResize="0"/>
          <p:nvPr/>
        </p:nvPicPr>
        <p:blipFill rotWithShape="1">
          <a:blip r:embed="rId7">
            <a:alphaModFix/>
          </a:blip>
          <a:srcRect t="28812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8"/>
          <p:cNvPicPr preferRelativeResize="0"/>
          <p:nvPr/>
        </p:nvPicPr>
        <p:blipFill rotWithShape="1">
          <a:blip r:embed="rId8">
            <a:alphaModFix/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31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6" name="Google Shape;16;p18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  <a:defRPr sz="4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" name="Google Shape;17;p18"/>
          <p:cNvSpPr txBox="1"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600"/>
              <a:buFont typeface="Noto Sans Symbols"/>
              <a:buChar char="►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F7F7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lang="en-US" dirty="0"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lang="en-US" dirty="0"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Noto Sans TC" panose="020B0200000000000000" pitchFamily="34" charset="-128"/>
          <a:ea typeface="Noto Sans TC" panose="020B0200000000000000" pitchFamily="34" charset="-128"/>
          <a:cs typeface="Noto Sans" panose="020B0502040504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Noto Sans TC" panose="020B0200000000000000" pitchFamily="34" charset="-128"/>
          <a:ea typeface="Noto Sans TC" panose="020B0200000000000000" pitchFamily="34" charset="-128"/>
          <a:cs typeface="Noto Sans" panose="020B0502040504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7"/>
          <p:cNvPicPr preferRelativeResize="0"/>
          <p:nvPr/>
        </p:nvPicPr>
        <p:blipFill rotWithShape="1">
          <a:blip r:embed="rId20">
            <a:alphaModFix/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7"/>
          <p:cNvPicPr preferRelativeResize="0"/>
          <p:nvPr/>
        </p:nvPicPr>
        <p:blipFill rotWithShape="1">
          <a:blip r:embed="rId21">
            <a:alphaModFix/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7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>
            <a:gsLst>
              <a:gs pos="0">
                <a:srgbClr val="4CB9C3">
                  <a:alpha val="6274"/>
                </a:srgbClr>
              </a:gs>
              <a:gs pos="36000">
                <a:srgbClr val="4CB9C3">
                  <a:alpha val="549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Arial"/>
            </a:endParaRPr>
          </a:p>
        </p:txBody>
      </p:sp>
      <p:pic>
        <p:nvPicPr>
          <p:cNvPr id="37" name="Google Shape;37;p17"/>
          <p:cNvPicPr preferRelativeResize="0"/>
          <p:nvPr/>
        </p:nvPicPr>
        <p:blipFill rotWithShape="1">
          <a:blip r:embed="rId22">
            <a:alphaModFix/>
          </a:blip>
          <a:srcRect t="28812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7"/>
          <p:cNvPicPr preferRelativeResize="0"/>
          <p:nvPr/>
        </p:nvPicPr>
        <p:blipFill rotWithShape="1">
          <a:blip r:embed="rId23">
            <a:alphaModFix/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31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0" name="Google Shape;40;p17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►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lang="en-US" dirty="0"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lang="en-US" dirty="0"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Noto Sans TC" panose="020B0200000000000000" pitchFamily="34" charset="-128"/>
                <a:ea typeface="Noto Sans TC" panose="020B0200000000000000" pitchFamily="34" charset="-128"/>
                <a:cs typeface="Noto Sans" panose="020B0502040504020204" pitchFamily="34" charset="0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Noto Sans TC" panose="020B0200000000000000" pitchFamily="34" charset="-128"/>
          <a:ea typeface="Noto Sans TC" panose="020B0200000000000000" pitchFamily="34" charset="-128"/>
          <a:cs typeface="Noto Sans" panose="020B0502040504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Noto Sans TC" panose="020B0200000000000000" pitchFamily="34" charset="-128"/>
          <a:ea typeface="Noto Sans TC" panose="020B0200000000000000" pitchFamily="34" charset="-128"/>
          <a:cs typeface="Noto Sans" panose="020B0502040504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A8A8A8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Century Gothic"/>
            </a:endParaRPr>
          </a:p>
        </p:txBody>
      </p:sp>
      <p:sp>
        <p:nvSpPr>
          <p:cNvPr id="176" name="Google Shape;176;p1"/>
          <p:cNvSpPr/>
          <p:nvPr/>
        </p:nvSpPr>
        <p:spPr>
          <a:xfrm flipH="1">
            <a:off x="9351010" y="0"/>
            <a:ext cx="559472" cy="3709642"/>
          </a:xfrm>
          <a:custGeom>
            <a:avLst/>
            <a:gdLst/>
            <a:ahLst/>
            <a:cxnLst/>
            <a:rect l="l" t="t" r="r" b="b"/>
            <a:pathLst>
              <a:path w="559472" h="3709642" extrusionOk="0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rgbClr val="F3F3F3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Century Gothic"/>
            </a:endParaRPr>
          </a:p>
        </p:txBody>
      </p:sp>
      <p:sp>
        <p:nvSpPr>
          <p:cNvPr id="177" name="Google Shape;177;p1"/>
          <p:cNvSpPr/>
          <p:nvPr/>
        </p:nvSpPr>
        <p:spPr>
          <a:xfrm>
            <a:off x="0" y="0"/>
            <a:ext cx="9700459" cy="6858001"/>
          </a:xfrm>
          <a:custGeom>
            <a:avLst/>
            <a:gdLst/>
            <a:ahLst/>
            <a:cxnLst/>
            <a:rect l="l" t="t" r="r" b="b"/>
            <a:pathLst>
              <a:path w="9700459" h="6858001" extrusionOk="0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A8A8A8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Century Gothic"/>
            </a:endParaRPr>
          </a:p>
        </p:txBody>
      </p:sp>
      <p:sp>
        <p:nvSpPr>
          <p:cNvPr id="178" name="Google Shape;178;p1"/>
          <p:cNvSpPr txBox="1">
            <a:spLocks noGrp="1"/>
          </p:cNvSpPr>
          <p:nvPr>
            <p:ph type="subTitle" idx="1"/>
          </p:nvPr>
        </p:nvSpPr>
        <p:spPr>
          <a:xfrm>
            <a:off x="1154955" y="6259967"/>
            <a:ext cx="6974911" cy="439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altLang="zh-TW" dirty="0">
                <a:solidFill>
                  <a:schemeClr val="dk2"/>
                </a:solidFill>
              </a:rPr>
              <a:t>JIAAI FELLOWSHIP SEP 18, 2026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179" name="Google Shape;179;p1"/>
          <p:cNvSpPr txBox="1">
            <a:spLocks noGrp="1"/>
          </p:cNvSpPr>
          <p:nvPr>
            <p:ph type="ctrTitle"/>
          </p:nvPr>
        </p:nvSpPr>
        <p:spPr>
          <a:xfrm>
            <a:off x="1154950" y="1452275"/>
            <a:ext cx="7841100" cy="163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entury Gothic"/>
              <a:buNone/>
            </a:pPr>
            <a:r>
              <a:rPr lang="zh-TW" altLang="en-US" sz="4800" dirty="0">
                <a:sym typeface="Arial"/>
              </a:rPr>
              <a:t>家愛團契查經</a:t>
            </a:r>
            <a:br>
              <a:rPr lang="ja-JP" sz="4800" dirty="0"/>
            </a:br>
            <a:r>
              <a:rPr lang="zh-TW" altLang="en-US" sz="4800" dirty="0"/>
              <a:t>出埃及記</a:t>
            </a:r>
            <a:r>
              <a:rPr lang="ja-JP" sz="4800" dirty="0"/>
              <a:t>【</a:t>
            </a:r>
            <a:r>
              <a:rPr lang="en-US" altLang="ja-JP" sz="4800" dirty="0"/>
              <a:t>12</a:t>
            </a:r>
            <a:r>
              <a:rPr lang="ja-JP" sz="4800" dirty="0"/>
              <a:t> : </a:t>
            </a:r>
            <a:r>
              <a:rPr lang="en-US" altLang="ja-JP" sz="4800" dirty="0"/>
              <a:t>37-51</a:t>
            </a:r>
            <a:r>
              <a:rPr lang="ja-JP" sz="4800" dirty="0"/>
              <a:t>】</a:t>
            </a:r>
            <a:endParaRPr sz="4800" dirty="0"/>
          </a:p>
        </p:txBody>
      </p:sp>
      <p:sp>
        <p:nvSpPr>
          <p:cNvPr id="180" name="Google Shape;180;p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31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Noto Sans TC" panose="020B0200000000000000" pitchFamily="34" charset="-128"/>
              <a:ea typeface="Noto Sans TC" panose="020B0200000000000000" pitchFamily="34" charset="-128"/>
              <a:cs typeface="Noto Sans" panose="020B0502040504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"/>
          <p:cNvSpPr txBox="1">
            <a:spLocks noGrp="1"/>
          </p:cNvSpPr>
          <p:nvPr>
            <p:ph type="title"/>
          </p:nvPr>
        </p:nvSpPr>
        <p:spPr>
          <a:xfrm>
            <a:off x="646111" y="452718"/>
            <a:ext cx="9404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b="1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查經者的信念</a:t>
            </a:r>
            <a:endParaRPr dirty="0"/>
          </a:p>
        </p:txBody>
      </p:sp>
      <p:sp>
        <p:nvSpPr>
          <p:cNvPr id="186" name="Google Shape;186;p2"/>
          <p:cNvSpPr txBox="1"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ja-JP" sz="3200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聖經都是神所默示的，於教訓、督責、使人歸正、教導人</a:t>
            </a:r>
            <a:r>
              <a:rPr lang="ja-JP" sz="3200" dirty="0"/>
              <a:t>學義</a:t>
            </a:r>
            <a:r>
              <a:rPr lang="ja-JP" sz="3200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都是有益的，叫</a:t>
            </a:r>
            <a:r>
              <a:rPr lang="ja-JP" sz="3200" dirty="0"/>
              <a:t>屬神</a:t>
            </a:r>
            <a:r>
              <a:rPr lang="ja-JP" sz="3200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的人得以</a:t>
            </a:r>
            <a:r>
              <a:rPr lang="ja-JP" sz="3200" dirty="0"/>
              <a:t>完全</a:t>
            </a:r>
            <a:r>
              <a:rPr lang="ja-JP" sz="3200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，預備行各樣的</a:t>
            </a:r>
            <a:r>
              <a:rPr lang="ja-JP" sz="3200" dirty="0"/>
              <a:t>善事</a:t>
            </a:r>
            <a:r>
              <a:rPr lang="ja-JP" sz="3200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。（提摩太后書</a:t>
            </a:r>
            <a:r>
              <a:rPr lang="ja-JP" sz="3200" dirty="0"/>
              <a:t>3:16-17）</a:t>
            </a:r>
            <a:endParaRPr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"/>
          <p:cNvSpPr txBox="1">
            <a:spLocks noGrp="1"/>
          </p:cNvSpPr>
          <p:nvPr>
            <p:ph type="title"/>
          </p:nvPr>
        </p:nvSpPr>
        <p:spPr>
          <a:xfrm>
            <a:off x="646100" y="452723"/>
            <a:ext cx="9404700" cy="8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sz="4800" dirty="0"/>
              <a:t>讀經</a:t>
            </a:r>
            <a:r>
              <a:rPr lang="en-US" altLang="ja-JP" sz="4800" dirty="0"/>
              <a:t>12</a:t>
            </a:r>
            <a:r>
              <a:rPr lang="ja-JP" sz="4800" dirty="0"/>
              <a:t>:</a:t>
            </a:r>
            <a:r>
              <a:rPr lang="en-US" altLang="ja-JP" sz="4800" dirty="0"/>
              <a:t>37</a:t>
            </a:r>
            <a:r>
              <a:rPr lang="ja-JP" sz="4800" dirty="0"/>
              <a:t>-</a:t>
            </a:r>
            <a:r>
              <a:rPr lang="en-US" altLang="ja-JP" sz="4800" dirty="0"/>
              <a:t>51</a:t>
            </a:r>
            <a:endParaRPr sz="4800" dirty="0"/>
          </a:p>
        </p:txBody>
      </p:sp>
      <p:sp>
        <p:nvSpPr>
          <p:cNvPr id="204" name="Google Shape;204;p5"/>
          <p:cNvSpPr txBox="1">
            <a:spLocks noGrp="1"/>
          </p:cNvSpPr>
          <p:nvPr>
            <p:ph type="body" idx="1"/>
          </p:nvPr>
        </p:nvSpPr>
        <p:spPr>
          <a:xfrm>
            <a:off x="321732" y="1343025"/>
            <a:ext cx="11641667" cy="5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altLang="zh-TW" sz="3000" dirty="0"/>
              <a:t>37 </a:t>
            </a:r>
            <a:r>
              <a:rPr lang="zh-TW" altLang="en-US" sz="3000" dirty="0"/>
              <a:t>以色列人從蘭塞起行，往疏割去；除了婦人孩子，步行的男人約有六十萬。 </a:t>
            </a:r>
            <a:r>
              <a:rPr lang="en-US" altLang="zh-TW" sz="3000" dirty="0"/>
              <a:t>38</a:t>
            </a:r>
            <a:r>
              <a:rPr lang="zh-TW" altLang="en-US" sz="3000" dirty="0"/>
              <a:t>又有許多閒雜人，並有羊羣牛羣，和他們一同上去。 </a:t>
            </a:r>
            <a:r>
              <a:rPr lang="en-US" altLang="zh-TW" sz="3000" dirty="0"/>
              <a:t>39</a:t>
            </a:r>
            <a:r>
              <a:rPr lang="zh-TW" altLang="en-US" sz="3000" dirty="0"/>
              <a:t>他們用埃及帶出來的生麵烤成無酵餅。這生麵原沒有發起；因為他們被催逼離開埃及，不能躭延，也沒有為自己預備甚麼食物。</a:t>
            </a:r>
            <a:r>
              <a:rPr lang="en-US" altLang="zh-TW" sz="3000" dirty="0"/>
              <a:t>40 </a:t>
            </a:r>
            <a:r>
              <a:rPr lang="zh-TW" altLang="en-US" sz="3000" dirty="0"/>
              <a:t>以色列人住在埃及共有四百三十年。 </a:t>
            </a:r>
            <a:r>
              <a:rPr lang="en-US" altLang="zh-TW" sz="3000" dirty="0"/>
              <a:t>41</a:t>
            </a:r>
            <a:r>
              <a:rPr lang="zh-TW" altLang="en-US" sz="3000" dirty="0"/>
              <a:t>正滿了四百三十年的那一天，耶和華的軍隊都從埃及地出來了。 </a:t>
            </a:r>
            <a:r>
              <a:rPr lang="en-US" altLang="zh-TW" sz="3000" dirty="0"/>
              <a:t>42</a:t>
            </a:r>
            <a:r>
              <a:rPr lang="zh-TW" altLang="en-US" sz="3000" dirty="0"/>
              <a:t>這夜是耶和華的夜；因耶和華領他們出了埃及地，所以當向耶和華謹守，是以色列眾人世世代代該謹守的。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>
          <a:extLst>
            <a:ext uri="{FF2B5EF4-FFF2-40B4-BE49-F238E27FC236}">
              <a16:creationId xmlns:a16="http://schemas.microsoft.com/office/drawing/2014/main" id="{BF56AE7C-4D5E-1160-D206-9D33BF647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">
            <a:extLst>
              <a:ext uri="{FF2B5EF4-FFF2-40B4-BE49-F238E27FC236}">
                <a16:creationId xmlns:a16="http://schemas.microsoft.com/office/drawing/2014/main" id="{B306E6BC-E5BB-8DA9-A58A-25DA68D05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3"/>
            <a:ext cx="9404700" cy="8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sz="4800" dirty="0"/>
              <a:t>讀經</a:t>
            </a:r>
            <a:r>
              <a:rPr lang="en-US" altLang="ja-JP" sz="4800" dirty="0"/>
              <a:t>12</a:t>
            </a:r>
            <a:r>
              <a:rPr lang="ja-JP" sz="4800" dirty="0"/>
              <a:t>:</a:t>
            </a:r>
            <a:r>
              <a:rPr lang="en-US" altLang="ja-JP" sz="4800" dirty="0"/>
              <a:t>37</a:t>
            </a:r>
            <a:r>
              <a:rPr lang="ja-JP" sz="4800" dirty="0"/>
              <a:t>-</a:t>
            </a:r>
            <a:r>
              <a:rPr lang="en-US" altLang="ja-JP" sz="4800" dirty="0"/>
              <a:t>51</a:t>
            </a:r>
            <a:endParaRPr sz="4800" dirty="0"/>
          </a:p>
        </p:txBody>
      </p:sp>
      <p:sp>
        <p:nvSpPr>
          <p:cNvPr id="204" name="Google Shape;204;p5">
            <a:extLst>
              <a:ext uri="{FF2B5EF4-FFF2-40B4-BE49-F238E27FC236}">
                <a16:creationId xmlns:a16="http://schemas.microsoft.com/office/drawing/2014/main" id="{7CE833A0-7C63-A533-35CB-BEDB9EF4C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1732" y="1343025"/>
            <a:ext cx="11641667" cy="5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altLang="zh-TW" sz="3200" dirty="0"/>
              <a:t>43</a:t>
            </a:r>
            <a:r>
              <a:rPr lang="zh-TW" altLang="en-US" sz="3200" dirty="0"/>
              <a:t>耶和華對摩西、亞倫說：「逾越節的例是這樣：外邦人都不可吃這羊羔。 </a:t>
            </a:r>
            <a:r>
              <a:rPr lang="en-US" altLang="zh-TW" sz="3200" dirty="0"/>
              <a:t>44</a:t>
            </a:r>
            <a:r>
              <a:rPr lang="zh-TW" altLang="en-US" sz="3200" dirty="0"/>
              <a:t>但各人用銀子買的奴僕，既受了割禮就可以吃。 </a:t>
            </a:r>
            <a:r>
              <a:rPr lang="en-US" altLang="zh-TW" sz="3200" dirty="0"/>
              <a:t>45</a:t>
            </a:r>
            <a:r>
              <a:rPr lang="zh-TW" altLang="en-US" sz="3200" dirty="0"/>
              <a:t>寄居的和雇工人都不可吃。 </a:t>
            </a:r>
            <a:r>
              <a:rPr lang="en-US" altLang="zh-TW" sz="3200" dirty="0"/>
              <a:t>46</a:t>
            </a:r>
            <a:r>
              <a:rPr lang="zh-TW" altLang="en-US" sz="3200" dirty="0"/>
              <a:t>應當在一個房子裏吃；不可把一點肉從房子裏帶到外頭去。羊羔的骨頭一根也不可折斷。 </a:t>
            </a:r>
            <a:r>
              <a:rPr lang="en-US" altLang="zh-TW" sz="3200" dirty="0"/>
              <a:t>47</a:t>
            </a:r>
            <a:r>
              <a:rPr lang="zh-TW" altLang="en-US" sz="3200" dirty="0"/>
              <a:t>以色列全會眾都要守這禮。 </a:t>
            </a:r>
            <a:r>
              <a:rPr lang="en-US" altLang="zh-TW" sz="3200" dirty="0"/>
              <a:t>48</a:t>
            </a:r>
            <a:r>
              <a:rPr lang="zh-TW" altLang="en-US" sz="3200" dirty="0"/>
              <a:t>若有外人寄居在你們中間，願向耶和華守逾越節，他所有的男子務要受割禮，然後才容他前來遵守，他也就像本地人一樣；但未受割禮的，都不可吃這羊羔。</a:t>
            </a:r>
          </a:p>
        </p:txBody>
      </p:sp>
    </p:spTree>
    <p:extLst>
      <p:ext uri="{BB962C8B-B14F-4D97-AF65-F5344CB8AC3E}">
        <p14:creationId xmlns:p14="http://schemas.microsoft.com/office/powerpoint/2010/main" val="113989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>
          <a:extLst>
            <a:ext uri="{FF2B5EF4-FFF2-40B4-BE49-F238E27FC236}">
              <a16:creationId xmlns:a16="http://schemas.microsoft.com/office/drawing/2014/main" id="{F6D8AEF5-F54E-3109-083B-FEBD0DAB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">
            <a:extLst>
              <a:ext uri="{FF2B5EF4-FFF2-40B4-BE49-F238E27FC236}">
                <a16:creationId xmlns:a16="http://schemas.microsoft.com/office/drawing/2014/main" id="{FA043C98-6D74-3EF3-0C9B-31D811EF4F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3"/>
            <a:ext cx="9404700" cy="8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sz="4800" dirty="0"/>
              <a:t>讀經</a:t>
            </a:r>
            <a:r>
              <a:rPr lang="en-US" altLang="ja-JP" sz="4800" dirty="0"/>
              <a:t>12</a:t>
            </a:r>
            <a:r>
              <a:rPr lang="ja-JP" sz="4800" dirty="0"/>
              <a:t>:</a:t>
            </a:r>
            <a:r>
              <a:rPr lang="en-US" altLang="ja-JP" sz="4800" dirty="0"/>
              <a:t>37</a:t>
            </a:r>
            <a:r>
              <a:rPr lang="ja-JP" sz="4800" dirty="0"/>
              <a:t>-</a:t>
            </a:r>
            <a:r>
              <a:rPr lang="en-US" altLang="ja-JP" sz="4800" dirty="0"/>
              <a:t>51</a:t>
            </a:r>
            <a:endParaRPr sz="4800" dirty="0"/>
          </a:p>
        </p:txBody>
      </p:sp>
      <p:sp>
        <p:nvSpPr>
          <p:cNvPr id="204" name="Google Shape;204;p5">
            <a:extLst>
              <a:ext uri="{FF2B5EF4-FFF2-40B4-BE49-F238E27FC236}">
                <a16:creationId xmlns:a16="http://schemas.microsoft.com/office/drawing/2014/main" id="{D82CAEF6-3244-3710-9F67-E071CB3152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1732" y="1343025"/>
            <a:ext cx="11641667" cy="55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altLang="zh-TW" sz="3200" dirty="0"/>
              <a:t>49</a:t>
            </a:r>
            <a:r>
              <a:rPr lang="zh-TW" altLang="en-US" sz="3200" dirty="0"/>
              <a:t>本地人和寄居在你們中間的外人同歸一例。」</a:t>
            </a:r>
            <a:r>
              <a:rPr lang="en-US" altLang="zh-TW" sz="3200" dirty="0"/>
              <a:t>50</a:t>
            </a:r>
            <a:r>
              <a:rPr lang="zh-TW" altLang="en-US" sz="3200" dirty="0"/>
              <a:t>耶和華怎樣吩咐摩西、亞倫，以色列眾人就怎樣行了。 </a:t>
            </a:r>
            <a:r>
              <a:rPr lang="en-US" altLang="zh-TW" sz="3200" dirty="0"/>
              <a:t>51</a:t>
            </a:r>
            <a:r>
              <a:rPr lang="zh-TW" altLang="en-US" sz="3200" dirty="0"/>
              <a:t>正當那日，耶和華將以色列人按着他們的軍隊，從埃及地領出來。</a:t>
            </a:r>
          </a:p>
        </p:txBody>
      </p:sp>
    </p:spTree>
    <p:extLst>
      <p:ext uri="{BB962C8B-B14F-4D97-AF65-F5344CB8AC3E}">
        <p14:creationId xmlns:p14="http://schemas.microsoft.com/office/powerpoint/2010/main" val="3485368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 txBox="1">
            <a:spLocks noGrp="1"/>
          </p:cNvSpPr>
          <p:nvPr>
            <p:ph type="body" idx="1"/>
          </p:nvPr>
        </p:nvSpPr>
        <p:spPr>
          <a:xfrm>
            <a:off x="1103312" y="1588284"/>
            <a:ext cx="9048760" cy="466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buSzPts val="1600"/>
              <a:buNone/>
            </a:pPr>
            <a:r>
              <a:rPr lang="zh-TW" altLang="en-US" sz="3600" dirty="0"/>
              <a:t>花</a:t>
            </a:r>
            <a:r>
              <a:rPr lang="en-US" altLang="zh-TW" sz="3600" dirty="0"/>
              <a:t>1-2</a:t>
            </a:r>
            <a:r>
              <a:rPr lang="zh-TW" altLang="en-US" sz="3600" dirty="0"/>
              <a:t>分鐘默讀</a:t>
            </a:r>
            <a:endParaRPr sz="3600" dirty="0"/>
          </a:p>
        </p:txBody>
      </p:sp>
      <p:sp>
        <p:nvSpPr>
          <p:cNvPr id="197" name="Google Shape;197;p4"/>
          <p:cNvSpPr txBox="1">
            <a:spLocks noGrp="1"/>
          </p:cNvSpPr>
          <p:nvPr>
            <p:ph type="title"/>
          </p:nvPr>
        </p:nvSpPr>
        <p:spPr>
          <a:xfrm>
            <a:off x="646100" y="452722"/>
            <a:ext cx="94047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4200"/>
            </a:pPr>
            <a:r>
              <a:rPr lang="zh-TW" altLang="en-US" b="1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複習上週經文</a:t>
            </a:r>
            <a:r>
              <a:rPr lang="en-US" altLang="zh-TW" b="1" dirty="0">
                <a:latin typeface="Noto Sans TC" panose="020B0200000000000000" pitchFamily="34" charset="-128"/>
                <a:ea typeface="Noto Sans TC" panose="020B0200000000000000" pitchFamily="34" charset="-128"/>
                <a:sym typeface="Arial"/>
              </a:rPr>
              <a:t>12:21-36</a:t>
            </a:r>
            <a:endParaRPr b="1" dirty="0">
              <a:latin typeface="Noto Sans TC" panose="020B0200000000000000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>
          <a:extLst>
            <a:ext uri="{FF2B5EF4-FFF2-40B4-BE49-F238E27FC236}">
              <a16:creationId xmlns:a16="http://schemas.microsoft.com/office/drawing/2014/main" id="{8F18C162-074E-8E74-1299-1348BA4C9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3f8a66bc00_0_16">
            <a:extLst>
              <a:ext uri="{FF2B5EF4-FFF2-40B4-BE49-F238E27FC236}">
                <a16:creationId xmlns:a16="http://schemas.microsoft.com/office/drawing/2014/main" id="{7E2BEF8D-D8B7-29A0-AC85-064F128CC9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2"/>
            <a:ext cx="94047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sz="4800" dirty="0"/>
              <a:t>經文觀察</a:t>
            </a:r>
            <a:r>
              <a:rPr lang="en-US" altLang="ja-JP" sz="4800" dirty="0"/>
              <a:t>12:37-</a:t>
            </a:r>
            <a:r>
              <a:rPr lang="en-US" altLang="zh-TW" sz="4800" dirty="0"/>
              <a:t>39</a:t>
            </a:r>
            <a:endParaRPr sz="4800" dirty="0"/>
          </a:p>
        </p:txBody>
      </p:sp>
      <p:sp>
        <p:nvSpPr>
          <p:cNvPr id="229" name="Google Shape;229;g13f8a66bc00_0_16">
            <a:extLst>
              <a:ext uri="{FF2B5EF4-FFF2-40B4-BE49-F238E27FC236}">
                <a16:creationId xmlns:a16="http://schemas.microsoft.com/office/drawing/2014/main" id="{109EE0F8-3641-7504-3C4E-E2582C5250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355475"/>
            <a:ext cx="12192000" cy="53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altLang="zh-TW" sz="2400" dirty="0"/>
              <a:t>37 </a:t>
            </a:r>
            <a:r>
              <a:rPr lang="zh-TW" altLang="en-US" sz="2400" dirty="0"/>
              <a:t>以色列人從蘭塞起行，往疏割去；除了婦人孩子，步行的男人約有六十萬。 </a:t>
            </a:r>
            <a:r>
              <a:rPr lang="en-US" altLang="zh-TW" sz="2400" dirty="0"/>
              <a:t>38</a:t>
            </a:r>
            <a:r>
              <a:rPr lang="zh-TW" altLang="en-US" sz="2400" dirty="0"/>
              <a:t>又有許多閒雜人，並有羊羣牛羣，和他們一同上去。 </a:t>
            </a:r>
            <a:r>
              <a:rPr lang="en-US" altLang="zh-TW" sz="2400" dirty="0"/>
              <a:t>39</a:t>
            </a:r>
            <a:r>
              <a:rPr lang="zh-TW" altLang="en-US" sz="2400" dirty="0"/>
              <a:t>他們用埃及帶出來的生麵烤成無酵餅。這生麵原沒有發起；因為他們被催逼離開埃及，不能躭延，也沒有為自己預備甚麼食物。</a:t>
            </a:r>
            <a:endParaRPr lang="en-US" altLang="zh-TW" sz="1050" b="1" dirty="0">
              <a:solidFill>
                <a:srgbClr val="E6B8AF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b="1" dirty="0">
                <a:solidFill>
                  <a:srgbClr val="E6B8AF"/>
                </a:solidFill>
              </a:rPr>
              <a:t>蘭塞是什麼地方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  <a:r>
              <a:rPr lang="zh-TW" altLang="en-US" sz="2400" b="1" dirty="0">
                <a:solidFill>
                  <a:srgbClr val="E6B8AF"/>
                </a:solidFill>
              </a:rPr>
              <a:t> </a:t>
            </a:r>
            <a:r>
              <a:rPr lang="en-US" altLang="zh-TW" sz="2400" b="1" dirty="0">
                <a:solidFill>
                  <a:srgbClr val="E6B8AF"/>
                </a:solidFill>
              </a:rPr>
              <a:t>(</a:t>
            </a:r>
            <a:r>
              <a:rPr lang="zh-TW" altLang="en-US" sz="2400" b="1" dirty="0">
                <a:solidFill>
                  <a:srgbClr val="E6B8AF"/>
                </a:solidFill>
              </a:rPr>
              <a:t>出</a:t>
            </a:r>
            <a:r>
              <a:rPr lang="en-US" altLang="zh-TW" sz="2400" b="1" dirty="0">
                <a:solidFill>
                  <a:srgbClr val="E6B8AF"/>
                </a:solidFill>
              </a:rPr>
              <a:t>1:11)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b="1" dirty="0">
                <a:solidFill>
                  <a:srgbClr val="E6B8AF"/>
                </a:solidFill>
              </a:rPr>
              <a:t>你覺得大概有多少人出埃及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b="1" dirty="0">
                <a:solidFill>
                  <a:srgbClr val="E6B8AF"/>
                </a:solidFill>
              </a:rPr>
              <a:t>閒雜人指的是誰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</a:p>
          <a:p>
            <a:pPr marL="800100" lvl="1" indent="-342900"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en-US" sz="2400" dirty="0"/>
              <a:t>עֵ֥</a:t>
            </a:r>
            <a:r>
              <a:rPr lang="en-US" sz="2400" dirty="0" err="1"/>
              <a:t>רֶב</a:t>
            </a:r>
            <a:r>
              <a:rPr lang="en-US" sz="2400" dirty="0"/>
              <a:t> </a:t>
            </a:r>
            <a:r>
              <a:rPr lang="zh-TW" altLang="en-US" sz="2400" dirty="0"/>
              <a:t> </a:t>
            </a:r>
            <a:r>
              <a:rPr lang="en-US" sz="2400" dirty="0"/>
              <a:t>- </a:t>
            </a:r>
            <a:r>
              <a:rPr lang="zh-CN" altLang="en-US" sz="2400" dirty="0"/>
              <a:t>外族人 </a:t>
            </a:r>
            <a:r>
              <a:rPr lang="en-US" altLang="zh-CN" sz="2400" dirty="0"/>
              <a:t>/ </a:t>
            </a:r>
            <a:r>
              <a:rPr lang="zh-CN" altLang="en-US" sz="2400" dirty="0"/>
              <a:t>混居的</a:t>
            </a:r>
            <a:r>
              <a:rPr lang="en-US" altLang="zh-CN" sz="2400" dirty="0"/>
              <a:t>~</a:t>
            </a:r>
            <a:r>
              <a:rPr lang="zh-CN" altLang="en-US" sz="2400" dirty="0"/>
              <a:t>族 </a:t>
            </a:r>
            <a:r>
              <a:rPr lang="en-US" altLang="zh-CN" sz="2400" dirty="0"/>
              <a:t>/ </a:t>
            </a:r>
            <a:r>
              <a:rPr lang="zh-CN" altLang="en-US" sz="2400" dirty="0"/>
              <a:t>闲杂人 </a:t>
            </a:r>
            <a:r>
              <a:rPr lang="en-US" altLang="zh-CN" sz="2400" dirty="0"/>
              <a:t>/ </a:t>
            </a:r>
            <a:r>
              <a:rPr lang="zh-CN" altLang="en-US" sz="2400" dirty="0"/>
              <a:t>阿拉伯 </a:t>
            </a:r>
            <a:r>
              <a:rPr lang="en-US" altLang="zh-CN" sz="2400" dirty="0"/>
              <a:t>/ </a:t>
            </a:r>
            <a:r>
              <a:rPr lang="zh-CN" altLang="en-US" sz="2400" dirty="0"/>
              <a:t>不同族群的人 </a:t>
            </a:r>
            <a:r>
              <a:rPr lang="en-US" altLang="zh-CN" sz="2400" dirty="0"/>
              <a:t>/ </a:t>
            </a:r>
            <a:r>
              <a:rPr lang="zh-CN" altLang="en-US" sz="2400" dirty="0"/>
              <a:t>各族 </a:t>
            </a:r>
            <a:r>
              <a:rPr lang="en-US" altLang="zh-CN" sz="2400" dirty="0"/>
              <a:t>/ </a:t>
            </a:r>
            <a:r>
              <a:rPr lang="zh-CN" altLang="en-US" sz="2400" dirty="0"/>
              <a:t>混杂多族</a:t>
            </a:r>
            <a:endParaRPr lang="en-US" sz="2400" dirty="0"/>
          </a:p>
          <a:p>
            <a:pPr marL="800100" lvl="1" indent="-342900"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dirty="0">
                <a:solidFill>
                  <a:schemeClr val="bg1"/>
                </a:solidFill>
              </a:rPr>
              <a:t>尼</a:t>
            </a:r>
            <a:r>
              <a:rPr lang="en-US" altLang="zh-TW" sz="2400" dirty="0">
                <a:solidFill>
                  <a:schemeClr val="bg1"/>
                </a:solidFill>
              </a:rPr>
              <a:t>13:1-3</a:t>
            </a:r>
            <a:r>
              <a:rPr lang="zh-TW" altLang="en-US" sz="2400" dirty="0">
                <a:solidFill>
                  <a:schemeClr val="bg1"/>
                </a:solidFill>
              </a:rPr>
              <a:t> 當日，人念摩西的律法書給百姓聽，遇見書上寫著說：亞捫人和摩押人永不可入神的會；因為他們沒有拿食物和水來迎接以色列人，且雇了巴蘭咒詛他們，但我們的神使那咒詛變為祝福。以色列民聽見這律法，就與一切</a:t>
            </a:r>
            <a:r>
              <a:rPr lang="zh-TW" altLang="en-US" sz="2400" dirty="0">
                <a:solidFill>
                  <a:schemeClr val="bg1"/>
                </a:solidFill>
                <a:highlight>
                  <a:srgbClr val="FF0000"/>
                </a:highlight>
              </a:rPr>
              <a:t>閒雜人</a:t>
            </a:r>
            <a:r>
              <a:rPr lang="zh-TW" altLang="en-US" sz="2400" dirty="0">
                <a:solidFill>
                  <a:schemeClr val="bg1"/>
                </a:solidFill>
              </a:rPr>
              <a:t>絕交。</a:t>
            </a:r>
            <a:endParaRPr lang="en-US" altLang="zh-TW" sz="2400" dirty="0">
              <a:solidFill>
                <a:schemeClr val="bg1"/>
              </a:solidFill>
            </a:endParaRPr>
          </a:p>
          <a:p>
            <a:pPr marL="800100" lvl="1" indent="-342900"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dirty="0">
                <a:solidFill>
                  <a:schemeClr val="bg1"/>
                </a:solidFill>
              </a:rPr>
              <a:t>民</a:t>
            </a:r>
            <a:r>
              <a:rPr lang="en-US" altLang="zh-TW" sz="2400" dirty="0">
                <a:solidFill>
                  <a:schemeClr val="bg1"/>
                </a:solidFill>
              </a:rPr>
              <a:t>11:4</a:t>
            </a:r>
            <a:r>
              <a:rPr lang="zh-TW" altLang="en-US" sz="2400" dirty="0">
                <a:solidFill>
                  <a:schemeClr val="bg1"/>
                </a:solidFill>
              </a:rPr>
              <a:t> 他們中間的</a:t>
            </a:r>
            <a:r>
              <a:rPr lang="zh-TW" altLang="en-US" sz="2400" b="1" dirty="0">
                <a:solidFill>
                  <a:schemeClr val="accent1"/>
                </a:solidFill>
              </a:rPr>
              <a:t>閒雜人</a:t>
            </a:r>
            <a:r>
              <a:rPr lang="zh-TW" altLang="en-US" sz="2400" dirty="0">
                <a:solidFill>
                  <a:schemeClr val="bg1"/>
                </a:solidFill>
              </a:rPr>
              <a:t>大起貪慾的心；以色列人又哭號說：「誰給我們肉吃呢？</a:t>
            </a:r>
            <a:endParaRPr lang="en-US" altLang="zh-TW" sz="2400" dirty="0">
              <a:solidFill>
                <a:schemeClr val="bg1"/>
              </a:solidFill>
            </a:endParaRPr>
          </a:p>
          <a:p>
            <a:pPr marL="1257300" lvl="2" indent="-342900"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he-IL" altLang="zh-TW" sz="2200" dirty="0">
                <a:solidFill>
                  <a:schemeClr val="bg1"/>
                </a:solidFill>
              </a:rPr>
              <a:t>אסַפְסֻף֙</a:t>
            </a:r>
            <a:r>
              <a:rPr lang="zh-TW" altLang="en-US" sz="2200" dirty="0">
                <a:solidFill>
                  <a:schemeClr val="bg1"/>
                </a:solidFill>
              </a:rPr>
              <a:t> </a:t>
            </a:r>
            <a:r>
              <a:rPr lang="en-US" altLang="zh-TW" sz="2200" dirty="0">
                <a:solidFill>
                  <a:schemeClr val="bg1"/>
                </a:solidFill>
              </a:rPr>
              <a:t>-</a:t>
            </a:r>
            <a:r>
              <a:rPr lang="zh-TW" altLang="en-US" sz="2200" dirty="0">
                <a:solidFill>
                  <a:schemeClr val="bg1"/>
                </a:solidFill>
              </a:rPr>
              <a:t> 閒雜人 </a:t>
            </a:r>
            <a:r>
              <a:rPr lang="en-US" altLang="zh-TW" sz="2200" dirty="0">
                <a:solidFill>
                  <a:schemeClr val="bg1"/>
                </a:solidFill>
              </a:rPr>
              <a:t>/ </a:t>
            </a:r>
            <a:r>
              <a:rPr lang="zh-TW" altLang="en-US" sz="2200" dirty="0">
                <a:solidFill>
                  <a:schemeClr val="bg1"/>
                </a:solidFill>
              </a:rPr>
              <a:t>烏合之眾 </a:t>
            </a:r>
            <a:r>
              <a:rPr lang="en-US" altLang="zh-TW" sz="2200" dirty="0">
                <a:solidFill>
                  <a:schemeClr val="bg1"/>
                </a:solidFill>
              </a:rPr>
              <a:t>/ </a:t>
            </a:r>
            <a:r>
              <a:rPr lang="zh-TW" altLang="en-US" sz="2200" dirty="0">
                <a:solidFill>
                  <a:schemeClr val="bg1"/>
                </a:solidFill>
              </a:rPr>
              <a:t>外族人</a:t>
            </a:r>
            <a:r>
              <a:rPr lang="en-US" altLang="zh-TW" sz="2400" b="1" dirty="0">
                <a:solidFill>
                  <a:srgbClr val="E6B8AF"/>
                </a:solidFill>
              </a:rPr>
              <a:t>			</a:t>
            </a:r>
          </a:p>
          <a:p>
            <a:pPr marL="342900" lvl="0" indent="-342900"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endParaRPr lang="en-US" altLang="zh-TW" sz="2200" b="1" dirty="0">
              <a:solidFill>
                <a:srgbClr val="92D05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None/>
            </a:pP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22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>
          <a:extLst>
            <a:ext uri="{FF2B5EF4-FFF2-40B4-BE49-F238E27FC236}">
              <a16:creationId xmlns:a16="http://schemas.microsoft.com/office/drawing/2014/main" id="{6C6F4DE4-19B5-4C94-ABA8-BECF06511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3f8a66bc00_0_16">
            <a:extLst>
              <a:ext uri="{FF2B5EF4-FFF2-40B4-BE49-F238E27FC236}">
                <a16:creationId xmlns:a16="http://schemas.microsoft.com/office/drawing/2014/main" id="{460537B5-43D7-555E-0783-54E299E2C8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2"/>
            <a:ext cx="94047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endParaRPr sz="4800" dirty="0"/>
          </a:p>
        </p:txBody>
      </p:sp>
      <p:sp>
        <p:nvSpPr>
          <p:cNvPr id="229" name="Google Shape;229;g13f8a66bc00_0_16">
            <a:extLst>
              <a:ext uri="{FF2B5EF4-FFF2-40B4-BE49-F238E27FC236}">
                <a16:creationId xmlns:a16="http://schemas.microsoft.com/office/drawing/2014/main" id="{BBBA61B9-6774-FF57-12AF-253BB137BA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355475"/>
            <a:ext cx="12192000" cy="53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endParaRPr lang="en-US" altLang="zh-TW" sz="2200" b="1" dirty="0">
              <a:solidFill>
                <a:srgbClr val="E6B8A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52017F-CC1E-D77E-1E8E-EFB728C64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547" y="0"/>
            <a:ext cx="5688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06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>
          <a:extLst>
            <a:ext uri="{FF2B5EF4-FFF2-40B4-BE49-F238E27FC236}">
              <a16:creationId xmlns:a16="http://schemas.microsoft.com/office/drawing/2014/main" id="{2F40FDE8-AB5C-6D7D-7E18-A1B032C1F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3f8a66bc00_0_16">
            <a:extLst>
              <a:ext uri="{FF2B5EF4-FFF2-40B4-BE49-F238E27FC236}">
                <a16:creationId xmlns:a16="http://schemas.microsoft.com/office/drawing/2014/main" id="{ECAC22DC-E2CF-B741-4BAD-6F63D73845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2"/>
            <a:ext cx="94047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sz="4800" dirty="0"/>
              <a:t>經文觀察</a:t>
            </a:r>
            <a:r>
              <a:rPr lang="en-US" altLang="ja-JP" sz="4800" dirty="0"/>
              <a:t>12:</a:t>
            </a:r>
            <a:r>
              <a:rPr lang="en-US" altLang="zh-TW" sz="4800" dirty="0"/>
              <a:t>40</a:t>
            </a:r>
            <a:r>
              <a:rPr lang="en-US" altLang="ja-JP" sz="4800" dirty="0"/>
              <a:t>-</a:t>
            </a:r>
            <a:r>
              <a:rPr lang="en-US" altLang="zh-TW" sz="4800" dirty="0"/>
              <a:t>42</a:t>
            </a:r>
            <a:endParaRPr sz="4800" dirty="0"/>
          </a:p>
        </p:txBody>
      </p:sp>
      <p:sp>
        <p:nvSpPr>
          <p:cNvPr id="229" name="Google Shape;229;g13f8a66bc00_0_16">
            <a:extLst>
              <a:ext uri="{FF2B5EF4-FFF2-40B4-BE49-F238E27FC236}">
                <a16:creationId xmlns:a16="http://schemas.microsoft.com/office/drawing/2014/main" id="{95CCBB06-2D15-D29D-1B9C-11262FF8BC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355475"/>
            <a:ext cx="12192000" cy="53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altLang="zh-TW" sz="2400" dirty="0"/>
              <a:t>40 </a:t>
            </a:r>
            <a:r>
              <a:rPr lang="zh-TW" altLang="en-US" sz="2400" dirty="0"/>
              <a:t>以色列人住在埃及共有四百三十年。 </a:t>
            </a:r>
            <a:r>
              <a:rPr lang="en-US" altLang="zh-TW" sz="2400" dirty="0"/>
              <a:t>41</a:t>
            </a:r>
            <a:r>
              <a:rPr lang="zh-TW" altLang="en-US" sz="2400" dirty="0"/>
              <a:t>正滿了四百三十年的那一天，耶和華的軍隊都從埃及地出來了。 </a:t>
            </a:r>
            <a:r>
              <a:rPr lang="en-US" altLang="zh-TW" sz="2400" dirty="0"/>
              <a:t>42</a:t>
            </a:r>
            <a:r>
              <a:rPr lang="zh-TW" altLang="en-US" sz="2400" dirty="0"/>
              <a:t>這夜是耶和華的夜；因耶和華領他們出了埃及地，所以當向耶和華謹守，是以色列眾人世世代代該謹守的。</a:t>
            </a:r>
            <a:endParaRPr lang="en-US" altLang="zh-TW" sz="2400" dirty="0"/>
          </a:p>
          <a:p>
            <a:pPr marL="0" lvl="0" indent="0">
              <a:spcBef>
                <a:spcPts val="0"/>
              </a:spcBef>
              <a:buNone/>
            </a:pPr>
            <a:endParaRPr lang="en-US" altLang="zh-TW" sz="2400" b="1" dirty="0">
              <a:solidFill>
                <a:srgbClr val="E6B8AF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b="1" dirty="0">
                <a:solidFill>
                  <a:srgbClr val="E6B8AF"/>
                </a:solidFill>
              </a:rPr>
              <a:t>是誰從埃及地出來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b="1" dirty="0">
                <a:solidFill>
                  <a:srgbClr val="E6B8AF"/>
                </a:solidFill>
              </a:rPr>
              <a:t>為什麼要守逾越節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</a:p>
          <a:p>
            <a:pPr marL="342900" lvl="0" indent="-342900"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endParaRPr lang="en-US" altLang="zh-TW" sz="2200" b="1" dirty="0">
              <a:solidFill>
                <a:srgbClr val="92D05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None/>
            </a:pP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658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>
          <a:extLst>
            <a:ext uri="{FF2B5EF4-FFF2-40B4-BE49-F238E27FC236}">
              <a16:creationId xmlns:a16="http://schemas.microsoft.com/office/drawing/2014/main" id="{74C6F635-E4BD-8FCE-E46B-FC68C656E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3f8a66bc00_0_16">
            <a:extLst>
              <a:ext uri="{FF2B5EF4-FFF2-40B4-BE49-F238E27FC236}">
                <a16:creationId xmlns:a16="http://schemas.microsoft.com/office/drawing/2014/main" id="{AF087E38-C9C5-2E8B-0577-5A237015AD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2"/>
            <a:ext cx="94047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sz="4800" dirty="0"/>
              <a:t>經文觀察</a:t>
            </a:r>
            <a:r>
              <a:rPr lang="en-US" altLang="ja-JP" sz="4800" dirty="0"/>
              <a:t>12:</a:t>
            </a:r>
            <a:r>
              <a:rPr lang="en-US" altLang="zh-TW" sz="4800" dirty="0"/>
              <a:t>43</a:t>
            </a:r>
            <a:r>
              <a:rPr lang="en-US" altLang="ja-JP" sz="4800" dirty="0"/>
              <a:t>-</a:t>
            </a:r>
            <a:r>
              <a:rPr lang="en-US" altLang="zh-TW" sz="4800" dirty="0"/>
              <a:t>51</a:t>
            </a:r>
            <a:endParaRPr sz="4800" dirty="0"/>
          </a:p>
        </p:txBody>
      </p:sp>
      <p:sp>
        <p:nvSpPr>
          <p:cNvPr id="229" name="Google Shape;229;g13f8a66bc00_0_16">
            <a:extLst>
              <a:ext uri="{FF2B5EF4-FFF2-40B4-BE49-F238E27FC236}">
                <a16:creationId xmlns:a16="http://schemas.microsoft.com/office/drawing/2014/main" id="{F8C1F885-3E35-72E5-C963-B0196EC720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355475"/>
            <a:ext cx="12192000" cy="53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altLang="zh-TW" sz="2400" dirty="0"/>
              <a:t>43</a:t>
            </a:r>
            <a:r>
              <a:rPr lang="zh-TW" altLang="en-US" sz="2400" dirty="0"/>
              <a:t>耶和華對摩西、亞倫說：「逾越節的例是這樣：外邦人都不可吃這羊羔。 </a:t>
            </a:r>
            <a:r>
              <a:rPr lang="en-US" altLang="zh-TW" sz="2400" dirty="0"/>
              <a:t>44</a:t>
            </a:r>
            <a:r>
              <a:rPr lang="zh-TW" altLang="en-US" sz="2400" dirty="0"/>
              <a:t>但各人用銀子買的奴僕，既受了割禮就可以吃。 </a:t>
            </a:r>
            <a:r>
              <a:rPr lang="en-US" altLang="zh-TW" sz="2400" dirty="0"/>
              <a:t>45</a:t>
            </a:r>
            <a:r>
              <a:rPr lang="zh-TW" altLang="en-US" sz="2400" dirty="0"/>
              <a:t>寄居的和雇工人都不可吃。 </a:t>
            </a:r>
            <a:r>
              <a:rPr lang="en-US" altLang="zh-TW" sz="2400" dirty="0"/>
              <a:t>46</a:t>
            </a:r>
            <a:r>
              <a:rPr lang="zh-TW" altLang="en-US" sz="2400" dirty="0"/>
              <a:t>應當在一個房子裏吃；不可把一點肉從房子裏帶到外頭去。羊羔的骨頭一根也不可折斷。 </a:t>
            </a:r>
            <a:r>
              <a:rPr lang="en-US" altLang="zh-TW" sz="2400" dirty="0"/>
              <a:t>47</a:t>
            </a:r>
            <a:r>
              <a:rPr lang="zh-TW" altLang="en-US" sz="2400" dirty="0"/>
              <a:t>以色列全會眾都要守這禮。 </a:t>
            </a:r>
            <a:r>
              <a:rPr lang="en-US" altLang="zh-TW" sz="2400" dirty="0"/>
              <a:t>48</a:t>
            </a:r>
            <a:r>
              <a:rPr lang="zh-TW" altLang="en-US" sz="2400" dirty="0"/>
              <a:t>若有外人寄居在你們中間，願向耶和華守逾越節，他所有的男子務要受割禮，然後才容他前來遵守，他也就像本地人一樣；但未受割禮的，都不可吃這羊羔。</a:t>
            </a:r>
            <a:r>
              <a:rPr lang="en-US" altLang="zh-TW" sz="2400" dirty="0"/>
              <a:t>49</a:t>
            </a:r>
            <a:r>
              <a:rPr lang="zh-TW" altLang="en-US" sz="2400" dirty="0"/>
              <a:t>本地人和寄居在你們中間的外人同歸一例。」</a:t>
            </a:r>
            <a:r>
              <a:rPr lang="en-US" altLang="zh-TW" sz="2400" dirty="0"/>
              <a:t>50</a:t>
            </a:r>
            <a:r>
              <a:rPr lang="zh-TW" altLang="en-US" sz="2400" dirty="0"/>
              <a:t>耶和華怎樣吩咐摩西、亞倫，以色列眾人就怎樣行了。 </a:t>
            </a:r>
            <a:r>
              <a:rPr lang="en-US" altLang="zh-TW" sz="2400" dirty="0"/>
              <a:t>51</a:t>
            </a:r>
            <a:r>
              <a:rPr lang="zh-TW" altLang="en-US" sz="2400" dirty="0"/>
              <a:t>正當那日，耶和華將以色列人按着他們的軍隊，從埃及地領出來。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b="1" dirty="0">
                <a:solidFill>
                  <a:srgbClr val="E6B8AF"/>
                </a:solidFill>
              </a:rPr>
              <a:t>為什麼不可折斷羊羔的骨頭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solidFill>
                  <a:srgbClr val="E6B8AF"/>
                </a:solidFill>
              </a:rPr>
              <a:t>約</a:t>
            </a:r>
            <a:r>
              <a:rPr lang="en-US" altLang="zh-TW" sz="2000" b="1" dirty="0">
                <a:solidFill>
                  <a:srgbClr val="E6B8AF"/>
                </a:solidFill>
              </a:rPr>
              <a:t>19:31-37</a:t>
            </a:r>
            <a:r>
              <a:rPr lang="zh-TW" altLang="en-US" sz="2000" b="1" dirty="0">
                <a:solidFill>
                  <a:srgbClr val="E6B8AF"/>
                </a:solidFill>
              </a:rPr>
              <a:t> </a:t>
            </a:r>
            <a:endParaRPr lang="en-US" altLang="zh-TW" sz="2000" b="1" dirty="0">
              <a:solidFill>
                <a:srgbClr val="E6B8AF"/>
              </a:solidFill>
            </a:endParaRP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solidFill>
                  <a:srgbClr val="E6B8AF"/>
                </a:solidFill>
              </a:rPr>
              <a:t>詩</a:t>
            </a:r>
            <a:r>
              <a:rPr lang="en-US" altLang="zh-TW" sz="2000" b="1" dirty="0">
                <a:solidFill>
                  <a:srgbClr val="E6B8AF"/>
                </a:solidFill>
              </a:rPr>
              <a:t>34:20</a:t>
            </a:r>
            <a:endParaRPr lang="en-US" altLang="zh-TW" sz="2000" b="1" dirty="0">
              <a:solidFill>
                <a:srgbClr val="92D05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Font typeface="Wingdings" panose="05000000000000000000" pitchFamily="2" charset="2"/>
              <a:buChar char="q"/>
            </a:pPr>
            <a:r>
              <a:rPr lang="zh-TW" altLang="en-US" sz="2400" b="1" dirty="0">
                <a:solidFill>
                  <a:srgbClr val="E6B8AF"/>
                </a:solidFill>
              </a:rPr>
              <a:t>誰可以過逾越節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  <a:r>
              <a:rPr lang="zh-TW" altLang="en-US" sz="2400" b="1" dirty="0">
                <a:solidFill>
                  <a:srgbClr val="E6B8AF"/>
                </a:solidFill>
              </a:rPr>
              <a:t>有什麼規定</a:t>
            </a:r>
            <a:r>
              <a:rPr lang="en-US" altLang="zh-TW" sz="2400" b="1" dirty="0">
                <a:solidFill>
                  <a:srgbClr val="E6B8AF"/>
                </a:solidFill>
              </a:rPr>
              <a:t>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B8AF"/>
              </a:buClr>
              <a:buSzPts val="1800"/>
              <a:buNone/>
            </a:pP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644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B2AF3A9A-A759-AB4A-FEBA-7125BD707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>
            <a:extLst>
              <a:ext uri="{FF2B5EF4-FFF2-40B4-BE49-F238E27FC236}">
                <a16:creationId xmlns:a16="http://schemas.microsoft.com/office/drawing/2014/main" id="{955102CE-13E8-C4B0-6514-D0C65392C2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6"/>
            <a:ext cx="9404700" cy="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4200"/>
            </a:pPr>
            <a:r>
              <a:rPr lang="zh-TW" altLang="en-US" sz="4800" dirty="0"/>
              <a:t>經文思考</a:t>
            </a:r>
            <a:endParaRPr sz="4800" dirty="0"/>
          </a:p>
        </p:txBody>
      </p:sp>
      <p:sp>
        <p:nvSpPr>
          <p:cNvPr id="248" name="Google Shape;248;p9">
            <a:extLst>
              <a:ext uri="{FF2B5EF4-FFF2-40B4-BE49-F238E27FC236}">
                <a16:creationId xmlns:a16="http://schemas.microsoft.com/office/drawing/2014/main" id="{96ABD58B-31EA-17AD-B9AF-317445138A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4200" y="1566104"/>
            <a:ext cx="10092120" cy="4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zh-TW" altLang="en-US" sz="2200" b="1" dirty="0"/>
              <a:t>閒雜人</a:t>
            </a:r>
            <a:endParaRPr lang="en-US" altLang="zh-TW" sz="22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1900" dirty="0"/>
              <a:t>環境的重要性</a:t>
            </a:r>
            <a:endParaRPr lang="en-US" altLang="zh-TW" sz="19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1900" dirty="0"/>
              <a:t>教會，朋友圈</a:t>
            </a:r>
            <a:endParaRPr lang="en-US" altLang="zh-TW" sz="1900" dirty="0"/>
          </a:p>
          <a:p>
            <a:pPr>
              <a:buFont typeface="Wingdings" panose="05000000000000000000" pitchFamily="2" charset="2"/>
              <a:buChar char="q"/>
            </a:pPr>
            <a:r>
              <a:rPr lang="zh-TW" altLang="en-US" sz="2200" b="1" dirty="0"/>
              <a:t>耶和華的軍隊</a:t>
            </a:r>
            <a:endParaRPr lang="en-US" altLang="zh-TW" sz="22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1900" dirty="0"/>
              <a:t>弗</a:t>
            </a:r>
            <a:r>
              <a:rPr lang="en-US" altLang="zh-TW" sz="1900" dirty="0"/>
              <a:t>6:10-19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zh-TW" dirty="0"/>
              <a:t>10</a:t>
            </a:r>
            <a:r>
              <a:rPr lang="zh-TW" altLang="en-US" dirty="0"/>
              <a:t>我還有末了的話：你們要靠着主，倚賴他的大能大力作剛強的人。 </a:t>
            </a:r>
            <a:r>
              <a:rPr lang="en-US" altLang="zh-TW" dirty="0"/>
              <a:t>11</a:t>
            </a:r>
            <a:r>
              <a:rPr lang="zh-TW" altLang="en-US" dirty="0"/>
              <a:t>要穿戴神所賜的全副軍裝，就能抵擋魔鬼的詭計。 </a:t>
            </a:r>
            <a:r>
              <a:rPr lang="en-US" altLang="zh-TW" dirty="0"/>
              <a:t>12</a:t>
            </a:r>
            <a:r>
              <a:rPr lang="zh-TW" altLang="en-US" dirty="0"/>
              <a:t>因我們並不是與屬血氣的爭戰，乃是與那些執政的、掌權的、管轄這幽暗世界的，以及天空屬靈氣的惡魔爭戰。 </a:t>
            </a:r>
            <a:r>
              <a:rPr lang="en-US" altLang="zh-TW" dirty="0"/>
              <a:t>13</a:t>
            </a:r>
            <a:r>
              <a:rPr lang="zh-TW" altLang="en-US" dirty="0"/>
              <a:t>所以，要拿起神所賜的全副軍裝，好在磨難的日子抵擋仇敵，並且成就了一切，還能站立得住。 </a:t>
            </a:r>
            <a:r>
              <a:rPr lang="en-US" altLang="zh-TW" dirty="0"/>
              <a:t>14</a:t>
            </a:r>
            <a:r>
              <a:rPr lang="zh-TW" altLang="en-US" dirty="0"/>
              <a:t>所以要站穩了，用真理當作帶子束腰，用公義當作護心鏡遮胸， </a:t>
            </a:r>
            <a:r>
              <a:rPr lang="en-US" altLang="zh-TW" dirty="0"/>
              <a:t>15</a:t>
            </a:r>
            <a:r>
              <a:rPr lang="zh-TW" altLang="en-US" dirty="0"/>
              <a:t>又用平安的福音當作預備走路的鞋穿在腳上。 </a:t>
            </a:r>
            <a:r>
              <a:rPr lang="en-US" altLang="zh-TW" dirty="0"/>
              <a:t>16</a:t>
            </a:r>
            <a:r>
              <a:rPr lang="zh-TW" altLang="en-US" dirty="0"/>
              <a:t>此外，又拿着信德當作盾牌，可以滅盡那惡者一切的火箭； </a:t>
            </a:r>
            <a:r>
              <a:rPr lang="en-US" altLang="zh-TW" dirty="0"/>
              <a:t>17</a:t>
            </a:r>
            <a:r>
              <a:rPr lang="zh-TW" altLang="en-US" dirty="0"/>
              <a:t>並戴上救恩的頭盔，拿着聖靈的寶劍，就是神的道； </a:t>
            </a:r>
            <a:r>
              <a:rPr lang="en-US" altLang="zh-TW" dirty="0"/>
              <a:t>18</a:t>
            </a:r>
            <a:r>
              <a:rPr lang="zh-TW" altLang="en-US" dirty="0"/>
              <a:t>靠着聖靈，隨時多方禱告祈求；並要在此警醒不倦，為眾聖徒祈求， </a:t>
            </a:r>
            <a:r>
              <a:rPr lang="en-US" altLang="zh-TW" dirty="0"/>
              <a:t>19</a:t>
            </a:r>
            <a:r>
              <a:rPr lang="zh-TW" altLang="en-US" dirty="0"/>
              <a:t>也為我祈求，使我得着口才，能以放膽開口講明福音的奧祕， </a:t>
            </a:r>
            <a:r>
              <a:rPr lang="en-US" altLang="zh-TW" dirty="0"/>
              <a:t>20</a:t>
            </a:r>
            <a:r>
              <a:rPr lang="zh-TW" altLang="en-US" dirty="0"/>
              <a:t>（我為這福音的奧祕作了帶鎖鍊的使者，）並使我照着當盡的本分放膽講論。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q"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3099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7109313E-9971-6001-9A50-90660EA87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>
            <a:extLst>
              <a:ext uri="{FF2B5EF4-FFF2-40B4-BE49-F238E27FC236}">
                <a16:creationId xmlns:a16="http://schemas.microsoft.com/office/drawing/2014/main" id="{980687D4-D729-C8EA-362A-165A58D5B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6"/>
            <a:ext cx="9404700" cy="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4200"/>
            </a:pPr>
            <a:r>
              <a:rPr lang="zh-TW" altLang="en-US" sz="4800" dirty="0"/>
              <a:t>經文思考</a:t>
            </a:r>
            <a:endParaRPr sz="4800" dirty="0"/>
          </a:p>
        </p:txBody>
      </p:sp>
      <p:sp>
        <p:nvSpPr>
          <p:cNvPr id="248" name="Google Shape;248;p9">
            <a:extLst>
              <a:ext uri="{FF2B5EF4-FFF2-40B4-BE49-F238E27FC236}">
                <a16:creationId xmlns:a16="http://schemas.microsoft.com/office/drawing/2014/main" id="{B81BC06C-B09B-56CE-CFC0-7B21FC36B0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4200" y="1566104"/>
            <a:ext cx="8946600" cy="4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zh-TW" altLang="en-US" sz="2800" b="1" dirty="0"/>
              <a:t>逾越節 </a:t>
            </a:r>
            <a:r>
              <a:rPr lang="en-US" altLang="zh-TW" sz="2800" b="1" dirty="0"/>
              <a:t>-&gt;</a:t>
            </a:r>
            <a:r>
              <a:rPr lang="zh-TW" altLang="en-US" sz="2800" b="1" dirty="0"/>
              <a:t> 十字架的預表</a:t>
            </a:r>
            <a:endParaRPr lang="en-US" altLang="zh-TW" sz="28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2400" dirty="0"/>
              <a:t>審判 </a:t>
            </a:r>
            <a:r>
              <a:rPr lang="en-US" altLang="zh-TW" sz="2400" dirty="0"/>
              <a:t>-</a:t>
            </a:r>
            <a:r>
              <a:rPr lang="zh-TW" altLang="en-US" sz="2400" dirty="0"/>
              <a:t> 公義的</a:t>
            </a:r>
            <a:endParaRPr lang="en-US" altLang="zh-TW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2400" dirty="0"/>
              <a:t>救贖 </a:t>
            </a:r>
            <a:r>
              <a:rPr lang="en-US" altLang="zh-TW" sz="2400" dirty="0"/>
              <a:t>-</a:t>
            </a:r>
            <a:r>
              <a:rPr lang="zh-TW" altLang="en-US" sz="2400" dirty="0"/>
              <a:t> 信心</a:t>
            </a:r>
            <a:endParaRPr lang="en-US" altLang="zh-TW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2400" dirty="0"/>
              <a:t>恩典</a:t>
            </a:r>
            <a:endParaRPr lang="en-US" altLang="zh-TW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zh-TW" altLang="en-US" sz="2800" b="1" dirty="0"/>
              <a:t>聖餐</a:t>
            </a:r>
            <a:endParaRPr lang="en-US" altLang="zh-TW" sz="28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2400" dirty="0"/>
              <a:t>紀念神的救贖</a:t>
            </a:r>
            <a:endParaRPr lang="en-US" altLang="zh-TW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2400" dirty="0"/>
              <a:t>林前</a:t>
            </a:r>
            <a:r>
              <a:rPr lang="en-US" altLang="zh-TW" sz="2400" dirty="0"/>
              <a:t>5:7</a:t>
            </a:r>
            <a:r>
              <a:rPr lang="zh-TW" altLang="en-US" sz="2400" dirty="0"/>
              <a:t>你們既是無酵的麵，應當把舊酵除淨，好使你們成為新團；因為我們逾越節的羔羊基督已經被殺獻祭了。 </a:t>
            </a:r>
            <a:r>
              <a:rPr lang="en-US" altLang="zh-TW" sz="2400" dirty="0"/>
              <a:t>8</a:t>
            </a:r>
            <a:r>
              <a:rPr lang="zh-TW" altLang="en-US" sz="2400" dirty="0"/>
              <a:t>所以，我們守這節不可用舊酵，也不可用惡毒（或譯：陰毒）、邪惡的酵，只用誠實真正的無酵餅。</a:t>
            </a:r>
            <a:endParaRPr lang="en-US" altLang="zh-TW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zh-TW" altLang="en-US" sz="2400" dirty="0"/>
              <a:t>林前</a:t>
            </a:r>
            <a:r>
              <a:rPr lang="en-US" altLang="zh-TW" sz="2400" dirty="0"/>
              <a:t>11:24</a:t>
            </a:r>
            <a:r>
              <a:rPr lang="zh-TW" altLang="en-US" sz="2400" dirty="0"/>
              <a:t> 祝謝了，就擘開，說：「這是我的身體，為你們捨（有古卷：擘開）的，你們應當如此行，為的是記念我。」</a:t>
            </a:r>
            <a:endParaRPr lang="en-US" altLang="zh-TW" sz="2400" dirty="0"/>
          </a:p>
          <a:p>
            <a:pPr lvl="1">
              <a:buFont typeface="Wingdings" panose="05000000000000000000" pitchFamily="2" charset="2"/>
              <a:buChar char="q"/>
            </a:pPr>
            <a:endParaRPr lang="en-US" altLang="zh-TW" dirty="0"/>
          </a:p>
          <a:p>
            <a:pPr>
              <a:buFont typeface="Wingdings" panose="05000000000000000000" pitchFamily="2" charset="2"/>
              <a:buChar char="q"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126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29F7B2EF-09C6-FD77-8F8B-1CEE60238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>
            <a:extLst>
              <a:ext uri="{FF2B5EF4-FFF2-40B4-BE49-F238E27FC236}">
                <a16:creationId xmlns:a16="http://schemas.microsoft.com/office/drawing/2014/main" id="{24821519-103D-3C04-97AD-801C24E028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00" y="452726"/>
            <a:ext cx="9404700" cy="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ja-JP" sz="4800" dirty="0"/>
              <a:t>分</a:t>
            </a:r>
            <a:r>
              <a:rPr lang="zh-TW" altLang="en-US" sz="4800" dirty="0"/>
              <a:t>享</a:t>
            </a:r>
            <a:r>
              <a:rPr lang="ja-JP" sz="4800" dirty="0"/>
              <a:t>討論</a:t>
            </a:r>
            <a:endParaRPr sz="4800" dirty="0"/>
          </a:p>
        </p:txBody>
      </p:sp>
      <p:sp>
        <p:nvSpPr>
          <p:cNvPr id="248" name="Google Shape;248;p9">
            <a:extLst>
              <a:ext uri="{FF2B5EF4-FFF2-40B4-BE49-F238E27FC236}">
                <a16:creationId xmlns:a16="http://schemas.microsoft.com/office/drawing/2014/main" id="{9B6B1F39-B7AB-8FA3-3513-679932433E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3300" y="1532974"/>
            <a:ext cx="8946600" cy="4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None/>
            </a:pPr>
            <a:endParaRPr lang="en-US" altLang="zh-TW" sz="2400" b="1" dirty="0">
              <a:solidFill>
                <a:schemeClr val="tx1"/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</a:pPr>
            <a:r>
              <a:rPr lang="zh-TW" alt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如何看待你是神的軍人的身分</a:t>
            </a:r>
            <a:r>
              <a:rPr lang="en-US" altLang="zh-TW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?</a:t>
            </a:r>
            <a:r>
              <a:rPr lang="zh-TW" alt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你如何訓練</a:t>
            </a:r>
            <a:r>
              <a:rPr lang="en-US" altLang="zh-TW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?</a:t>
            </a:r>
            <a:r>
              <a:rPr lang="zh-TW" alt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目的是什麼</a:t>
            </a:r>
            <a:r>
              <a:rPr lang="en-US" altLang="zh-TW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?</a:t>
            </a: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</a:pPr>
            <a:endParaRPr lang="en-US" altLang="zh-TW" sz="22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</a:pPr>
            <a:r>
              <a:rPr lang="zh-TW" alt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除了聖經教導的儀式，習俗，傳統，我們是否應該有自己的方式紀念神在我們生命中的恩典</a:t>
            </a:r>
            <a:r>
              <a:rPr lang="en-US" altLang="zh-TW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? </a:t>
            </a:r>
            <a:r>
              <a:rPr lang="zh-TW" alt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你有嗎</a:t>
            </a:r>
            <a:r>
              <a:rPr lang="en-US" altLang="zh-TW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?</a:t>
            </a:r>
            <a:r>
              <a:rPr lang="zh-TW" alt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endParaRPr lang="en-US" altLang="zh-TW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None/>
            </a:pPr>
            <a:endParaRPr lang="en-US" altLang="zh-TW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</a:pPr>
            <a:endParaRPr lang="zh-TW" altLang="en-US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</a:pPr>
            <a:endParaRPr lang="en-US" altLang="zh-TW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59896"/>
      </p:ext>
    </p:extLst>
  </p:cSld>
  <p:clrMapOvr>
    <a:masterClrMapping/>
  </p:clrMapOvr>
</p:sld>
</file>

<file path=ppt/theme/theme1.xml><?xml version="1.0" encoding="utf-8"?>
<a:theme xmlns:a="http://schemas.openxmlformats.org/drawingml/2006/main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1481</Words>
  <Application>Microsoft Office PowerPoint</Application>
  <PresentationFormat>Widescreen</PresentationFormat>
  <Paragraphs>60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Noto Sans TC</vt:lpstr>
      <vt:lpstr>Arial</vt:lpstr>
      <vt:lpstr>Century Gothic</vt:lpstr>
      <vt:lpstr>Noto Sans Symbols</vt:lpstr>
      <vt:lpstr>Calibri</vt:lpstr>
      <vt:lpstr>Wingdings</vt:lpstr>
      <vt:lpstr>Ion</vt:lpstr>
      <vt:lpstr>Ion</vt:lpstr>
      <vt:lpstr>家愛團契查經 出埃及記【12 : 37-51】</vt:lpstr>
      <vt:lpstr>查經者的信念</vt:lpstr>
      <vt:lpstr>讀經12:37-51</vt:lpstr>
      <vt:lpstr>讀經12:37-51</vt:lpstr>
      <vt:lpstr>讀經12:37-51</vt:lpstr>
      <vt:lpstr>複習上週經文12:21-36</vt:lpstr>
      <vt:lpstr>經文觀察12:37-39</vt:lpstr>
      <vt:lpstr>PowerPoint Presentation</vt:lpstr>
      <vt:lpstr>經文觀察12:40-42</vt:lpstr>
      <vt:lpstr>經文觀察12:43-51</vt:lpstr>
      <vt:lpstr>經文思考</vt:lpstr>
      <vt:lpstr>經文思考</vt:lpstr>
      <vt:lpstr>分享討論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Joseph Cheng</cp:lastModifiedBy>
  <cp:revision>43</cp:revision>
  <dcterms:created xsi:type="dcterms:W3CDTF">2022-02-23T03:40:19Z</dcterms:created>
  <dcterms:modified xsi:type="dcterms:W3CDTF">2026-09-19T02:22:23Z</dcterms:modified>
</cp:coreProperties>
</file>