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1" r:id="rId2"/>
  </p:sldMasterIdLst>
  <p:notesMasterIdLst>
    <p:notesMasterId r:id="rId12"/>
  </p:notesMasterIdLst>
  <p:sldIdLst>
    <p:sldId id="256" r:id="rId3"/>
    <p:sldId id="257" r:id="rId4"/>
    <p:sldId id="259" r:id="rId5"/>
    <p:sldId id="260" r:id="rId6"/>
    <p:sldId id="271" r:id="rId7"/>
    <p:sldId id="272" r:id="rId8"/>
    <p:sldId id="264" r:id="rId9"/>
    <p:sldId id="273" r:id="rId10"/>
    <p:sldId id="267" r:id="rId11"/>
  </p:sldIdLst>
  <p:sldSz cx="12192000" cy="6858000"/>
  <p:notesSz cx="6858000" cy="9144000"/>
  <p:embeddedFontLst>
    <p:embeddedFont>
      <p:font typeface="Century Gothic" panose="020B050202020202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hfIJml5AU7YDgT8uXdj3BusIV+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193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5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ja-JP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>
          <a:extLst>
            <a:ext uri="{FF2B5EF4-FFF2-40B4-BE49-F238E27FC236}">
              <a16:creationId xmlns:a16="http://schemas.microsoft.com/office/drawing/2014/main" id="{0F434EF4-0EA0-018C-D2B1-42780C84A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:notes">
            <a:extLst>
              <a:ext uri="{FF2B5EF4-FFF2-40B4-BE49-F238E27FC236}">
                <a16:creationId xmlns:a16="http://schemas.microsoft.com/office/drawing/2014/main" id="{5DB688A2-958E-7305-1012-789E803738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p5:notes">
            <a:extLst>
              <a:ext uri="{FF2B5EF4-FFF2-40B4-BE49-F238E27FC236}">
                <a16:creationId xmlns:a16="http://schemas.microsoft.com/office/drawing/2014/main" id="{1AC5A590-A0DF-8C6B-74CF-8EBC8C58DF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90912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>
          <a:extLst>
            <a:ext uri="{FF2B5EF4-FFF2-40B4-BE49-F238E27FC236}">
              <a16:creationId xmlns:a16="http://schemas.microsoft.com/office/drawing/2014/main" id="{60C32ADB-6C61-5185-9226-74831649E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:notes">
            <a:extLst>
              <a:ext uri="{FF2B5EF4-FFF2-40B4-BE49-F238E27FC236}">
                <a16:creationId xmlns:a16="http://schemas.microsoft.com/office/drawing/2014/main" id="{B8C70A6F-CEAF-FC8B-0944-F9F1B1733C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p5:notes">
            <a:extLst>
              <a:ext uri="{FF2B5EF4-FFF2-40B4-BE49-F238E27FC236}">
                <a16:creationId xmlns:a16="http://schemas.microsoft.com/office/drawing/2014/main" id="{92BCAAFC-A463-046D-E425-00B4C37465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75687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3f8a66bc00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ja-JP"/>
              <a:t>Explain the story of Zeus and Hermes</a:t>
            </a:r>
            <a:endParaRPr/>
          </a:p>
        </p:txBody>
      </p:sp>
      <p:sp>
        <p:nvSpPr>
          <p:cNvPr id="226" name="Google Shape;226;g13f8a66bc0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>
          <a:extLst>
            <a:ext uri="{FF2B5EF4-FFF2-40B4-BE49-F238E27FC236}">
              <a16:creationId xmlns:a16="http://schemas.microsoft.com/office/drawing/2014/main" id="{35950E7C-753B-75B0-EF8C-7174318DE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3f8a66bc00_0_16:notes">
            <a:extLst>
              <a:ext uri="{FF2B5EF4-FFF2-40B4-BE49-F238E27FC236}">
                <a16:creationId xmlns:a16="http://schemas.microsoft.com/office/drawing/2014/main" id="{FA2395D6-DDFE-5FF2-9E5C-FC834BB6E7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ja-JP"/>
              <a:t>Explain the story of Zeus and Hermes</a:t>
            </a:r>
            <a:endParaRPr/>
          </a:p>
        </p:txBody>
      </p:sp>
      <p:sp>
        <p:nvSpPr>
          <p:cNvPr id="226" name="Google Shape;226;g13f8a66bc00_0_16:notes">
            <a:extLst>
              <a:ext uri="{FF2B5EF4-FFF2-40B4-BE49-F238E27FC236}">
                <a16:creationId xmlns:a16="http://schemas.microsoft.com/office/drawing/2014/main" id="{8571C006-5085-B3ED-5DFD-8BCC3F1583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87896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5" name="Google Shape;24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altLang="ja-JP" sz="1200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Century Gothic"/>
              <a:buNone/>
              <a:defRPr sz="7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rgbClr val="F7F7F7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8"/>
          <p:cNvSpPr txBox="1"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8"/>
          <p:cNvSpPr txBox="1">
            <a:spLocks noGrp="1"/>
          </p:cNvSpPr>
          <p:nvPr>
            <p:ph type="body" idx="1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marL="1371600" lvl="2" indent="-30988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marL="1828800" lvl="3" indent="-29971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marL="2286000" lvl="4" indent="-29972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marL="2743200" lvl="5" indent="-29972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marL="3200400" lvl="6" indent="-29972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marL="3657600" lvl="7" indent="-29972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marL="4114800" lvl="8" indent="-29972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>
            <a:endParaRPr/>
          </a:p>
        </p:txBody>
      </p:sp>
      <p:sp>
        <p:nvSpPr>
          <p:cNvPr id="91" name="Google Shape;91;p28"/>
          <p:cNvSpPr txBox="1">
            <a:spLocks noGrp="1"/>
          </p:cNvSpPr>
          <p:nvPr>
            <p:ph type="body" idx="2"/>
          </p:nvPr>
        </p:nvSpPr>
        <p:spPr>
          <a:xfrm>
            <a:off x="1154953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2" name="Google Shape;92;p2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9"/>
          <p:cNvSpPr txBox="1"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9"/>
          <p:cNvSpPr>
            <a:spLocks noGrp="1"/>
          </p:cNvSpPr>
          <p:nvPr>
            <p:ph type="pic" idx="2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352"/>
              </a:srgbClr>
            </a:outerShdw>
          </a:effectLst>
        </p:spPr>
      </p:sp>
      <p:sp>
        <p:nvSpPr>
          <p:cNvPr id="98" name="Google Shape;98;p29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9" name="Google Shape;99;p2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0"/>
          <p:cNvSpPr txBox="1"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0"/>
          <p:cNvSpPr>
            <a:spLocks noGrp="1"/>
          </p:cNvSpPr>
          <p:nvPr>
            <p:ph type="pic" idx="2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352"/>
              </a:srgbClr>
            </a:outerShdw>
          </a:effectLst>
        </p:spPr>
      </p:sp>
      <p:sp>
        <p:nvSpPr>
          <p:cNvPr id="105" name="Google Shape;105;p30"/>
          <p:cNvSpPr txBox="1">
            <a:spLocks noGrp="1"/>
          </p:cNvSpPr>
          <p:nvPr>
            <p:ph type="body" idx="1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3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1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1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12" name="Google Shape;112;p3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2"/>
          <p:cNvSpPr txBox="1"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2"/>
          <p:cNvSpPr txBox="1">
            <a:spLocks noGrp="1"/>
          </p:cNvSpPr>
          <p:nvPr>
            <p:ph type="body" idx="1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 b="0" i="0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18" name="Google Shape;118;p32"/>
          <p:cNvSpPr txBox="1">
            <a:spLocks noGrp="1"/>
          </p:cNvSpPr>
          <p:nvPr>
            <p:ph type="body" idx="2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19" name="Google Shape;119;p3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122" name="Google Shape;122;p32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00"/>
              <a:buFont typeface="Arial"/>
              <a:buNone/>
            </a:pPr>
            <a:r>
              <a:rPr lang="ja-JP" sz="12200" b="0" i="0" u="none" strike="noStrike" cap="non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00"/>
              <a:buFont typeface="Arial"/>
              <a:buNone/>
            </a:pPr>
            <a:r>
              <a:rPr lang="ja-JP" sz="12200" b="0" i="0" u="none" strike="noStrike" cap="non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3"/>
          <p:cNvSpPr txBox="1"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3"/>
          <p:cNvSpPr txBox="1"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3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4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4"/>
          <p:cNvSpPr txBox="1"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33" name="Google Shape;133;p34"/>
          <p:cNvSpPr txBox="1">
            <a:spLocks noGrp="1"/>
          </p:cNvSpPr>
          <p:nvPr>
            <p:ph type="body" idx="2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34" name="Google Shape;134;p34"/>
          <p:cNvSpPr txBox="1">
            <a:spLocks noGrp="1"/>
          </p:cNvSpPr>
          <p:nvPr>
            <p:ph type="body" idx="3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35" name="Google Shape;135;p34"/>
          <p:cNvSpPr txBox="1">
            <a:spLocks noGrp="1"/>
          </p:cNvSpPr>
          <p:nvPr>
            <p:ph type="body" idx="4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36" name="Google Shape;136;p34"/>
          <p:cNvSpPr txBox="1">
            <a:spLocks noGrp="1"/>
          </p:cNvSpPr>
          <p:nvPr>
            <p:ph type="body" idx="5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37" name="Google Shape;137;p34"/>
          <p:cNvSpPr txBox="1">
            <a:spLocks noGrp="1"/>
          </p:cNvSpPr>
          <p:nvPr>
            <p:ph type="body" idx="6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38" name="Google Shape;138;p34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9" name="Google Shape;139;p34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0" name="Google Shape;140;p3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5"/>
          <p:cNvSpPr txBox="1"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46" name="Google Shape;146;p35"/>
          <p:cNvSpPr>
            <a:spLocks noGrp="1"/>
          </p:cNvSpPr>
          <p:nvPr>
            <p:ph type="pic" idx="2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352"/>
              </a:srgbClr>
            </a:outerShdw>
          </a:effectLst>
        </p:spPr>
      </p:sp>
      <p:sp>
        <p:nvSpPr>
          <p:cNvPr id="147" name="Google Shape;147;p35"/>
          <p:cNvSpPr txBox="1">
            <a:spLocks noGrp="1"/>
          </p:cNvSpPr>
          <p:nvPr>
            <p:ph type="body" idx="3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4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49" name="Google Shape;149;p35"/>
          <p:cNvSpPr>
            <a:spLocks noGrp="1"/>
          </p:cNvSpPr>
          <p:nvPr>
            <p:ph type="pic" idx="5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352"/>
              </a:srgbClr>
            </a:outerShdw>
          </a:effectLst>
        </p:spPr>
      </p:sp>
      <p:sp>
        <p:nvSpPr>
          <p:cNvPr id="150" name="Google Shape;150;p35"/>
          <p:cNvSpPr txBox="1">
            <a:spLocks noGrp="1"/>
          </p:cNvSpPr>
          <p:nvPr>
            <p:ph type="body" idx="6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51" name="Google Shape;151;p35"/>
          <p:cNvSpPr txBox="1">
            <a:spLocks noGrp="1"/>
          </p:cNvSpPr>
          <p:nvPr>
            <p:ph type="body" idx="7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52" name="Google Shape;152;p35"/>
          <p:cNvSpPr>
            <a:spLocks noGrp="1"/>
          </p:cNvSpPr>
          <p:nvPr>
            <p:ph type="pic" idx="8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352"/>
              </a:srgbClr>
            </a:outerShdw>
          </a:effectLst>
        </p:spPr>
      </p:sp>
      <p:sp>
        <p:nvSpPr>
          <p:cNvPr id="153" name="Google Shape;153;p35"/>
          <p:cNvSpPr txBox="1">
            <a:spLocks noGrp="1"/>
          </p:cNvSpPr>
          <p:nvPr>
            <p:ph type="body" idx="9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54" name="Google Shape;154;p35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5" name="Google Shape;155;p35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6" name="Google Shape;156;p3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6"/>
          <p:cNvSpPr txBox="1">
            <a:spLocks noGrp="1"/>
          </p:cNvSpPr>
          <p:nvPr>
            <p:ph type="body" idx="1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62" name="Google Shape;162;p3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7"/>
          <p:cNvSpPr txBox="1">
            <a:spLocks noGrp="1"/>
          </p:cNvSpPr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7"/>
          <p:cNvSpPr txBox="1">
            <a:spLocks noGrp="1"/>
          </p:cNvSpPr>
          <p:nvPr>
            <p:ph type="body" idx="1"/>
          </p:nvPr>
        </p:nvSpPr>
        <p:spPr>
          <a:xfrm rot="5400000">
            <a:off x="1679576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68" name="Google Shape;168;p3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9"/>
          <p:cNvSpPr txBox="1"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rgbClr val="86D1D8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3"/>
          <p:cNvSpPr txBox="1"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4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body" idx="1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body" idx="2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body" idx="2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3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body" idx="4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2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8"/>
          <p:cNvPicPr preferRelativeResize="0"/>
          <p:nvPr/>
        </p:nvPicPr>
        <p:blipFill rotWithShape="1">
          <a:blip r:embed="rId5">
            <a:alphaModFix/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8"/>
          <p:cNvPicPr preferRelativeResize="0"/>
          <p:nvPr/>
        </p:nvPicPr>
        <p:blipFill rotWithShape="1">
          <a:blip r:embed="rId6">
            <a:alphaModFix/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8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F3F3F3">
                  <a:alpha val="6274"/>
                </a:srgbClr>
              </a:gs>
              <a:gs pos="36000">
                <a:srgbClr val="F3F3F3">
                  <a:alpha val="5490"/>
                </a:srgbClr>
              </a:gs>
              <a:gs pos="69000">
                <a:srgbClr val="F3F3F3">
                  <a:alpha val="0"/>
                </a:srgbClr>
              </a:gs>
              <a:gs pos="100000">
                <a:srgbClr val="F3F3F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3;p18"/>
          <p:cNvPicPr preferRelativeResize="0"/>
          <p:nvPr/>
        </p:nvPicPr>
        <p:blipFill rotWithShape="1">
          <a:blip r:embed="rId7">
            <a:alphaModFix/>
          </a:blip>
          <a:srcRect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8"/>
          <p:cNvPicPr preferRelativeResize="0"/>
          <p:nvPr/>
        </p:nvPicPr>
        <p:blipFill rotWithShape="1">
          <a:blip r:embed="rId8">
            <a:alphaModFix/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600"/>
              <a:buFont typeface="Noto Sans Symbols"/>
              <a:buChar char="►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7"/>
          <p:cNvPicPr preferRelativeResize="0"/>
          <p:nvPr/>
        </p:nvPicPr>
        <p:blipFill rotWithShape="1">
          <a:blip r:embed="rId20">
            <a:alphaModFix/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17"/>
          <p:cNvPicPr preferRelativeResize="0"/>
          <p:nvPr/>
        </p:nvPicPr>
        <p:blipFill rotWithShape="1">
          <a:blip r:embed="rId21">
            <a:alphaModFix/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7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274"/>
                </a:srgbClr>
              </a:gs>
              <a:gs pos="36000">
                <a:srgbClr val="4CB9C3">
                  <a:alpha val="5490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Google Shape;37;p17"/>
          <p:cNvPicPr preferRelativeResize="0"/>
          <p:nvPr/>
        </p:nvPicPr>
        <p:blipFill rotWithShape="1">
          <a:blip r:embed="rId22">
            <a:alphaModFix/>
          </a:blip>
          <a:srcRect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17"/>
          <p:cNvPicPr preferRelativeResize="0"/>
          <p:nvPr/>
        </p:nvPicPr>
        <p:blipFill rotWithShape="1">
          <a:blip r:embed="rId23">
            <a:alphaModFix/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1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►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A8A8A8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6" name="Google Shape;176;p1"/>
          <p:cNvSpPr/>
          <p:nvPr/>
        </p:nvSpPr>
        <p:spPr>
          <a:xfrm flipH="1">
            <a:off x="9351010" y="0"/>
            <a:ext cx="559472" cy="3709642"/>
          </a:xfrm>
          <a:custGeom>
            <a:avLst/>
            <a:gdLst/>
            <a:ahLst/>
            <a:cxnLst/>
            <a:rect l="l" t="t" r="r" b="b"/>
            <a:pathLst>
              <a:path w="559472" h="3709642" extrusionOk="0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rgbClr val="F3F3F3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7" name="Google Shape;177;p1"/>
          <p:cNvSpPr/>
          <p:nvPr/>
        </p:nvSpPr>
        <p:spPr>
          <a:xfrm>
            <a:off x="-3175" y="0"/>
            <a:ext cx="9700459" cy="6858001"/>
          </a:xfrm>
          <a:custGeom>
            <a:avLst/>
            <a:gdLst/>
            <a:ahLst/>
            <a:cxnLst/>
            <a:rect l="l" t="t" r="r" b="b"/>
            <a:pathLst>
              <a:path w="9700459" h="6858001" extrusionOk="0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A8A8A8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8" name="Google Shape;178;p1"/>
          <p:cNvSpPr txBox="1">
            <a:spLocks noGrp="1"/>
          </p:cNvSpPr>
          <p:nvPr>
            <p:ph type="subTitle" idx="1"/>
          </p:nvPr>
        </p:nvSpPr>
        <p:spPr>
          <a:xfrm>
            <a:off x="1154955" y="6259967"/>
            <a:ext cx="6974911" cy="439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altLang="zh-TW" dirty="0">
                <a:solidFill>
                  <a:schemeClr val="dk2"/>
                </a:solidFill>
              </a:rPr>
              <a:t>JIAAI</a:t>
            </a:r>
            <a:r>
              <a:rPr lang="ja-JP" dirty="0">
                <a:solidFill>
                  <a:schemeClr val="dk2"/>
                </a:solidFill>
              </a:rPr>
              <a:t> FELLOWSHIP </a:t>
            </a:r>
            <a:r>
              <a:rPr lang="en-US" altLang="zh-TW" dirty="0">
                <a:solidFill>
                  <a:schemeClr val="dk2"/>
                </a:solidFill>
              </a:rPr>
              <a:t>MAR</a:t>
            </a:r>
            <a:r>
              <a:rPr lang="ja-JP" dirty="0">
                <a:solidFill>
                  <a:schemeClr val="dk2"/>
                </a:solidFill>
              </a:rPr>
              <a:t> </a:t>
            </a:r>
            <a:r>
              <a:rPr lang="en-US" altLang="zh-TW" dirty="0">
                <a:solidFill>
                  <a:schemeClr val="dk2"/>
                </a:solidFill>
              </a:rPr>
              <a:t>27</a:t>
            </a:r>
            <a:r>
              <a:rPr lang="ja-JP" dirty="0">
                <a:solidFill>
                  <a:schemeClr val="dk2"/>
                </a:solidFill>
              </a:rPr>
              <a:t>, 202</a:t>
            </a:r>
            <a:r>
              <a:rPr lang="en-US" altLang="zh-TW" dirty="0">
                <a:solidFill>
                  <a:schemeClr val="dk2"/>
                </a:solidFill>
              </a:rPr>
              <a:t>6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179" name="Google Shape;179;p1"/>
          <p:cNvSpPr txBox="1">
            <a:spLocks noGrp="1"/>
          </p:cNvSpPr>
          <p:nvPr>
            <p:ph type="ctrTitle"/>
          </p:nvPr>
        </p:nvSpPr>
        <p:spPr>
          <a:xfrm>
            <a:off x="1154950" y="1452275"/>
            <a:ext cx="7841100" cy="27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entury Gothic"/>
              <a:buNone/>
            </a:pPr>
            <a:r>
              <a:rPr lang="zh-TW" altLang="en-US" sz="4800" dirty="0">
                <a:latin typeface="Arial"/>
                <a:ea typeface="Arial"/>
                <a:cs typeface="Arial"/>
                <a:sym typeface="Arial"/>
              </a:rPr>
              <a:t>家愛</a:t>
            </a:r>
            <a:r>
              <a:rPr lang="ja-JP" sz="4800" dirty="0">
                <a:latin typeface="Arial"/>
                <a:ea typeface="Arial"/>
                <a:cs typeface="Arial"/>
                <a:sym typeface="Arial"/>
              </a:rPr>
              <a:t>團契查經</a:t>
            </a:r>
            <a:br>
              <a:rPr lang="ja-JP" sz="4800" dirty="0"/>
            </a:br>
            <a:r>
              <a:rPr lang="zh-TW" altLang="en-US" sz="4800" dirty="0"/>
              <a:t>出埃及記</a:t>
            </a:r>
            <a:r>
              <a:rPr lang="ja-JP" sz="4800" dirty="0"/>
              <a:t>【</a:t>
            </a:r>
            <a:r>
              <a:rPr lang="en-US" altLang="zh-TW" sz="4800" dirty="0"/>
              <a:t>2</a:t>
            </a:r>
            <a:r>
              <a:rPr lang="ja-JP" sz="4800" dirty="0"/>
              <a:t> : 11-25】</a:t>
            </a:r>
            <a:br>
              <a:rPr lang="ja-JP" sz="4800" dirty="0"/>
            </a:br>
            <a:endParaRPr sz="4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entury Gothic"/>
              <a:buNone/>
            </a:pPr>
            <a:r>
              <a:rPr lang="ja-JP" sz="4800" dirty="0"/>
              <a:t>-</a:t>
            </a:r>
            <a:r>
              <a:rPr lang="zh-TW" altLang="en-US" sz="4800" dirty="0"/>
              <a:t>頭一個四十年</a:t>
            </a:r>
            <a:endParaRPr dirty="0"/>
          </a:p>
        </p:txBody>
      </p:sp>
      <p:sp>
        <p:nvSpPr>
          <p:cNvPr id="180" name="Google Shape;180;p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ja-JP" b="1">
                <a:latin typeface="Arial"/>
                <a:ea typeface="Arial"/>
                <a:cs typeface="Arial"/>
                <a:sym typeface="Arial"/>
              </a:rPr>
              <a:t>查經者的信念</a:t>
            </a:r>
            <a:endParaRPr/>
          </a:p>
        </p:txBody>
      </p:sp>
      <p:sp>
        <p:nvSpPr>
          <p:cNvPr id="186" name="Google Shape;186;p2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ja-JP" sz="3200" dirty="0">
                <a:latin typeface="Arial"/>
                <a:ea typeface="Arial"/>
                <a:cs typeface="Arial"/>
                <a:sym typeface="Arial"/>
              </a:rPr>
              <a:t>聖經都是神所默示的，於教訓、督責、使人歸正、教導人</a:t>
            </a:r>
            <a:r>
              <a:rPr lang="ja-JP" sz="3200" dirty="0"/>
              <a:t>學義</a:t>
            </a:r>
            <a:r>
              <a:rPr lang="ja-JP" sz="3200" dirty="0">
                <a:latin typeface="Arial"/>
                <a:ea typeface="Arial"/>
                <a:cs typeface="Arial"/>
                <a:sym typeface="Arial"/>
              </a:rPr>
              <a:t>都是有益的，叫</a:t>
            </a:r>
            <a:r>
              <a:rPr lang="ja-JP" sz="3200" dirty="0"/>
              <a:t>屬神</a:t>
            </a:r>
            <a:r>
              <a:rPr lang="ja-JP" sz="3200" dirty="0">
                <a:latin typeface="Arial"/>
                <a:ea typeface="Arial"/>
                <a:cs typeface="Arial"/>
                <a:sym typeface="Arial"/>
              </a:rPr>
              <a:t>的人得以</a:t>
            </a:r>
            <a:r>
              <a:rPr lang="ja-JP" sz="3200" dirty="0"/>
              <a:t>完全</a:t>
            </a:r>
            <a:r>
              <a:rPr lang="ja-JP" sz="3200" dirty="0">
                <a:latin typeface="Arial"/>
                <a:ea typeface="Arial"/>
                <a:cs typeface="Arial"/>
                <a:sym typeface="Arial"/>
              </a:rPr>
              <a:t>，預備行各樣的</a:t>
            </a:r>
            <a:r>
              <a:rPr lang="ja-JP" sz="3200" dirty="0"/>
              <a:t>善事</a:t>
            </a:r>
            <a:r>
              <a:rPr lang="ja-JP" sz="3200" dirty="0">
                <a:latin typeface="Arial"/>
                <a:ea typeface="Arial"/>
                <a:cs typeface="Arial"/>
                <a:sym typeface="Arial"/>
              </a:rPr>
              <a:t>。（提摩太后書</a:t>
            </a:r>
            <a:r>
              <a:rPr lang="ja-JP" sz="3200" dirty="0"/>
              <a:t>3:16-17）</a:t>
            </a:r>
            <a:endParaRPr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"/>
          <p:cNvSpPr txBox="1">
            <a:spLocks noGrp="1"/>
          </p:cNvSpPr>
          <p:nvPr>
            <p:ph type="body" idx="1"/>
          </p:nvPr>
        </p:nvSpPr>
        <p:spPr>
          <a:xfrm>
            <a:off x="1103312" y="1588284"/>
            <a:ext cx="9048760" cy="4660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lnSpc>
                <a:spcPct val="110000"/>
              </a:lnSpc>
              <a:spcBef>
                <a:spcPts val="0"/>
              </a:spcBef>
              <a:buSzPts val="1600"/>
              <a:buNone/>
            </a:pPr>
            <a:r>
              <a:rPr lang="en-US" altLang="zh-TW" sz="2400" dirty="0"/>
              <a:t>Pithom </a:t>
            </a:r>
            <a:r>
              <a:rPr lang="zh-TW" altLang="en-US" sz="2400" u="sng" dirty="0"/>
              <a:t>比東</a:t>
            </a:r>
            <a:endParaRPr lang="en-US" altLang="zh-TW" sz="2400" dirty="0"/>
          </a:p>
          <a:p>
            <a:pPr marL="0" lvl="0" indent="0">
              <a:lnSpc>
                <a:spcPct val="110000"/>
              </a:lnSpc>
              <a:spcBef>
                <a:spcPts val="0"/>
              </a:spcBef>
              <a:buSzPts val="1600"/>
              <a:buNone/>
            </a:pPr>
            <a:r>
              <a:rPr lang="en-US" altLang="zh-TW" sz="2400" dirty="0" err="1"/>
              <a:t>Raamses</a:t>
            </a:r>
            <a:r>
              <a:rPr lang="en-US" altLang="zh-TW" sz="2400" dirty="0"/>
              <a:t> </a:t>
            </a:r>
            <a:r>
              <a:rPr lang="zh-TW" altLang="en-US" sz="2400" u="sng" dirty="0"/>
              <a:t>蘭塞</a:t>
            </a:r>
            <a:endParaRPr lang="en-US" altLang="zh-TW" sz="2400"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altLang="zh-TW" sz="2400" dirty="0"/>
              <a:t>Midian</a:t>
            </a:r>
            <a:r>
              <a:rPr lang="zh-TW" altLang="en-US" sz="2400" dirty="0"/>
              <a:t>米甸</a:t>
            </a:r>
            <a:endParaRPr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D99A6F-6447-0303-0088-38A90ADCB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881" y="0"/>
            <a:ext cx="8445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" name="Google Shape;197;p4"/>
          <p:cNvSpPr txBox="1">
            <a:spLocks noGrp="1"/>
          </p:cNvSpPr>
          <p:nvPr>
            <p:ph type="title"/>
          </p:nvPr>
        </p:nvSpPr>
        <p:spPr>
          <a:xfrm>
            <a:off x="646100" y="452722"/>
            <a:ext cx="94047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ja-JP" dirty="0">
                <a:latin typeface="SimSun"/>
                <a:ea typeface="SimSun"/>
                <a:cs typeface="SimSun"/>
                <a:sym typeface="SimSun"/>
              </a:rPr>
              <a:t>複習上週查經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5"/>
          <p:cNvSpPr txBox="1">
            <a:spLocks noGrp="1"/>
          </p:cNvSpPr>
          <p:nvPr>
            <p:ph type="title"/>
          </p:nvPr>
        </p:nvSpPr>
        <p:spPr>
          <a:xfrm>
            <a:off x="646100" y="452723"/>
            <a:ext cx="9404700" cy="8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ja-JP" dirty="0"/>
              <a:t>讀經</a:t>
            </a:r>
            <a:r>
              <a:rPr lang="en-US" altLang="zh-TW" dirty="0"/>
              <a:t>2</a:t>
            </a:r>
            <a:r>
              <a:rPr lang="ja-JP" dirty="0"/>
              <a:t>:11-25</a:t>
            </a:r>
            <a:endParaRPr dirty="0"/>
          </a:p>
        </p:txBody>
      </p:sp>
      <p:sp>
        <p:nvSpPr>
          <p:cNvPr id="204" name="Google Shape;204;p5"/>
          <p:cNvSpPr txBox="1">
            <a:spLocks noGrp="1"/>
          </p:cNvSpPr>
          <p:nvPr>
            <p:ph type="body" idx="1"/>
          </p:nvPr>
        </p:nvSpPr>
        <p:spPr>
          <a:xfrm>
            <a:off x="1103325" y="1343025"/>
            <a:ext cx="8947500" cy="55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altLang="zh-TW" sz="2400" dirty="0"/>
              <a:t>11</a:t>
            </a:r>
            <a:r>
              <a:rPr lang="zh-TW" altLang="en-US" sz="2400" dirty="0"/>
              <a:t>後來，摩西長大，他出去到他弟兄那裏，看他們的重擔，見一個埃及人打希伯來人的一個弟兄。 </a:t>
            </a:r>
            <a:r>
              <a:rPr lang="en-US" altLang="zh-TW" sz="2400" dirty="0"/>
              <a:t>12</a:t>
            </a:r>
            <a:r>
              <a:rPr lang="zh-TW" altLang="en-US" sz="2400" dirty="0"/>
              <a:t>他左右觀看，見沒有人，就把埃及人打死了，藏在沙土裏。 </a:t>
            </a:r>
            <a:r>
              <a:rPr lang="en-US" altLang="zh-TW" sz="2400" dirty="0"/>
              <a:t>13</a:t>
            </a:r>
            <a:r>
              <a:rPr lang="zh-TW" altLang="en-US" sz="2400" dirty="0"/>
              <a:t>第二天他出去，見有兩個希伯來人爭鬥，就對那欺負人的說：「你為甚麼打你同族的人呢？」 </a:t>
            </a:r>
            <a:r>
              <a:rPr lang="en-US" altLang="zh-TW" sz="2400" dirty="0"/>
              <a:t>14</a:t>
            </a:r>
            <a:r>
              <a:rPr lang="zh-TW" altLang="en-US" sz="2400" dirty="0"/>
              <a:t>那人說：「誰立你作我們的首領和審判官呢？難道你要殺我，像殺那埃及人嗎？」摩西便懼怕，說：「這事必是被人知道了。」 </a:t>
            </a:r>
            <a:r>
              <a:rPr lang="en-US" altLang="zh-TW" sz="2400" dirty="0"/>
              <a:t>15</a:t>
            </a:r>
            <a:r>
              <a:rPr lang="zh-TW" altLang="en-US" sz="2400" dirty="0"/>
              <a:t>法老聽見這事，就想殺摩西，但摩西躲避法老，逃往米甸地居住。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>
          <a:extLst>
            <a:ext uri="{FF2B5EF4-FFF2-40B4-BE49-F238E27FC236}">
              <a16:creationId xmlns:a16="http://schemas.microsoft.com/office/drawing/2014/main" id="{8842579A-7331-C07C-11D5-65C4ACC0C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5">
            <a:extLst>
              <a:ext uri="{FF2B5EF4-FFF2-40B4-BE49-F238E27FC236}">
                <a16:creationId xmlns:a16="http://schemas.microsoft.com/office/drawing/2014/main" id="{31E0DD09-BDB8-7BEC-4CE0-A1F1BF9526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6100" y="452723"/>
            <a:ext cx="9404700" cy="8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ja-JP" dirty="0"/>
              <a:t>讀經</a:t>
            </a:r>
            <a:r>
              <a:rPr lang="en-US" altLang="zh-TW" dirty="0"/>
              <a:t>2</a:t>
            </a:r>
            <a:r>
              <a:rPr lang="ja-JP" dirty="0"/>
              <a:t>:11-25</a:t>
            </a:r>
            <a:endParaRPr dirty="0"/>
          </a:p>
        </p:txBody>
      </p:sp>
      <p:sp>
        <p:nvSpPr>
          <p:cNvPr id="204" name="Google Shape;204;p5">
            <a:extLst>
              <a:ext uri="{FF2B5EF4-FFF2-40B4-BE49-F238E27FC236}">
                <a16:creationId xmlns:a16="http://schemas.microsoft.com/office/drawing/2014/main" id="{EEB5A063-D436-E596-C6B6-D594E23F0C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03325" y="1343025"/>
            <a:ext cx="8947500" cy="55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altLang="zh-TW" sz="2400" dirty="0"/>
              <a:t>16</a:t>
            </a:r>
            <a:r>
              <a:rPr lang="zh-TW" altLang="en-US" sz="2400" dirty="0"/>
              <a:t>一日，他在井旁坐下。米甸的祭司有七個女兒；她們來打水，打滿了槽，要飲父親的羣羊。 </a:t>
            </a:r>
            <a:r>
              <a:rPr lang="en-US" altLang="zh-TW" sz="2400" dirty="0"/>
              <a:t>17</a:t>
            </a:r>
            <a:r>
              <a:rPr lang="zh-TW" altLang="en-US" sz="2400" dirty="0"/>
              <a:t>有牧羊的人來，把她們趕走了，摩西卻起來幫助她們，又飲了她們的羣羊。 </a:t>
            </a:r>
            <a:r>
              <a:rPr lang="en-US" altLang="zh-TW" sz="2400" dirty="0"/>
              <a:t>18</a:t>
            </a:r>
            <a:r>
              <a:rPr lang="zh-TW" altLang="en-US" sz="2400" dirty="0"/>
              <a:t>她們來到父親流珥那裏；他說：「今日你們為何來得這麼快呢？」 </a:t>
            </a:r>
            <a:r>
              <a:rPr lang="en-US" altLang="zh-TW" sz="2400" dirty="0"/>
              <a:t>19</a:t>
            </a:r>
            <a:r>
              <a:rPr lang="zh-TW" altLang="en-US" sz="2400" dirty="0"/>
              <a:t>她們說：「有一個埃及人救我們脫離牧羊人的手，並且為我們打水飲了羣羊。」 </a:t>
            </a:r>
            <a:r>
              <a:rPr lang="en-US" altLang="zh-TW" sz="2400" dirty="0"/>
              <a:t>20</a:t>
            </a:r>
            <a:r>
              <a:rPr lang="zh-TW" altLang="en-US" sz="2400" dirty="0"/>
              <a:t>他對女兒們說：「那個人在哪裏？你們為甚麼撇下他呢？你們去請他來吃飯。」 </a:t>
            </a:r>
            <a:r>
              <a:rPr lang="en-US" altLang="zh-TW" sz="2400" dirty="0"/>
              <a:t>21</a:t>
            </a:r>
            <a:r>
              <a:rPr lang="zh-TW" altLang="en-US" sz="2400" dirty="0"/>
              <a:t>摩西甘心和那人同住；那人把他的女兒西坡拉給摩西為妻。 </a:t>
            </a:r>
            <a:r>
              <a:rPr lang="en-US" altLang="zh-TW" sz="2400" dirty="0"/>
              <a:t>22</a:t>
            </a:r>
            <a:r>
              <a:rPr lang="zh-TW" altLang="en-US" sz="2400" dirty="0"/>
              <a:t>西坡拉生了一個兒子，摩西給他起名叫革舜，意思說：「因我在外邦作了寄居的。」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750808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>
          <a:extLst>
            <a:ext uri="{FF2B5EF4-FFF2-40B4-BE49-F238E27FC236}">
              <a16:creationId xmlns:a16="http://schemas.microsoft.com/office/drawing/2014/main" id="{47C6FE91-1C92-B123-B846-6709E20D6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5">
            <a:extLst>
              <a:ext uri="{FF2B5EF4-FFF2-40B4-BE49-F238E27FC236}">
                <a16:creationId xmlns:a16="http://schemas.microsoft.com/office/drawing/2014/main" id="{E6CCCEF7-64CD-FD64-6CA4-8B3D2B7A2F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6100" y="452723"/>
            <a:ext cx="9404700" cy="8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ja-JP" dirty="0"/>
              <a:t>讀經</a:t>
            </a:r>
            <a:r>
              <a:rPr lang="en-US" altLang="zh-TW" dirty="0"/>
              <a:t>2</a:t>
            </a:r>
            <a:r>
              <a:rPr lang="ja-JP" dirty="0"/>
              <a:t>:11-25</a:t>
            </a:r>
            <a:endParaRPr dirty="0"/>
          </a:p>
        </p:txBody>
      </p:sp>
      <p:sp>
        <p:nvSpPr>
          <p:cNvPr id="204" name="Google Shape;204;p5">
            <a:extLst>
              <a:ext uri="{FF2B5EF4-FFF2-40B4-BE49-F238E27FC236}">
                <a16:creationId xmlns:a16="http://schemas.microsoft.com/office/drawing/2014/main" id="{E2B9E65A-4341-FBA8-C17A-FEDC9DE38A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03325" y="1343025"/>
            <a:ext cx="8947500" cy="55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altLang="zh-TW" sz="2400" dirty="0"/>
              <a:t>23</a:t>
            </a:r>
            <a:r>
              <a:rPr lang="zh-TW" altLang="en-US" sz="2400" dirty="0"/>
              <a:t>過了多年，埃及王死了。以色列人因做苦工，就歎息哀求，他們的哀聲達於神。 </a:t>
            </a:r>
            <a:r>
              <a:rPr lang="en-US" altLang="zh-TW" sz="2400" dirty="0"/>
              <a:t>24</a:t>
            </a:r>
            <a:r>
              <a:rPr lang="zh-TW" altLang="en-US" sz="2400" dirty="0"/>
              <a:t>神聽見他們的哀聲，就記念他與亞伯拉罕、以撒、雅各所立的約。 </a:t>
            </a:r>
            <a:r>
              <a:rPr lang="en-US" altLang="zh-TW" sz="2400" dirty="0"/>
              <a:t>25</a:t>
            </a:r>
            <a:r>
              <a:rPr lang="zh-TW" altLang="en-US" sz="2400" dirty="0"/>
              <a:t>神看顧以色列人，也知道他們的苦情。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533254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3f8a66bc00_0_16"/>
          <p:cNvSpPr txBox="1">
            <a:spLocks noGrp="1"/>
          </p:cNvSpPr>
          <p:nvPr>
            <p:ph type="title"/>
          </p:nvPr>
        </p:nvSpPr>
        <p:spPr>
          <a:xfrm>
            <a:off x="646100" y="452722"/>
            <a:ext cx="9404700" cy="7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ja-JP" dirty="0"/>
              <a:t>經文觀察</a:t>
            </a:r>
            <a:r>
              <a:rPr lang="en-US" altLang="ja-JP" dirty="0"/>
              <a:t>2:</a:t>
            </a:r>
            <a:r>
              <a:rPr lang="ja-JP" dirty="0"/>
              <a:t>1</a:t>
            </a:r>
            <a:r>
              <a:rPr lang="en-US" altLang="ja-JP" dirty="0"/>
              <a:t>1</a:t>
            </a:r>
            <a:r>
              <a:rPr lang="ja-JP" dirty="0"/>
              <a:t>-15</a:t>
            </a:r>
            <a:endParaRPr dirty="0"/>
          </a:p>
        </p:txBody>
      </p:sp>
      <p:sp>
        <p:nvSpPr>
          <p:cNvPr id="229" name="Google Shape;229;g13f8a66bc00_0_16"/>
          <p:cNvSpPr txBox="1">
            <a:spLocks noGrp="1"/>
          </p:cNvSpPr>
          <p:nvPr>
            <p:ph type="body" idx="1"/>
          </p:nvPr>
        </p:nvSpPr>
        <p:spPr>
          <a:xfrm>
            <a:off x="1103300" y="1355475"/>
            <a:ext cx="8946600" cy="53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1600" dirty="0"/>
              <a:t>11</a:t>
            </a:r>
            <a:r>
              <a:rPr lang="zh-TW" altLang="en-US" sz="1600" dirty="0"/>
              <a:t>後來，摩西長大，他出去到他弟兄那裏，看他們的重擔，見一個埃及人打希伯來人的一個弟兄。 </a:t>
            </a:r>
            <a:r>
              <a:rPr lang="en-US" altLang="zh-TW" sz="1600" dirty="0"/>
              <a:t>12</a:t>
            </a:r>
            <a:r>
              <a:rPr lang="zh-TW" altLang="en-US" sz="1600" dirty="0"/>
              <a:t>他左右觀看，見沒有人，就把埃及人打死了，藏在沙土裏。 </a:t>
            </a:r>
            <a:r>
              <a:rPr lang="en-US" altLang="zh-TW" sz="1600" dirty="0"/>
              <a:t>13</a:t>
            </a:r>
            <a:r>
              <a:rPr lang="zh-TW" altLang="en-US" sz="1600" dirty="0"/>
              <a:t>第二天他出去，見有兩個希伯來人爭鬥，就對那欺負人的說：「你為甚麼打你同族的人呢？」 </a:t>
            </a:r>
            <a:r>
              <a:rPr lang="en-US" altLang="zh-TW" sz="1600" dirty="0"/>
              <a:t>14</a:t>
            </a:r>
            <a:r>
              <a:rPr lang="zh-TW" altLang="en-US" sz="1600" dirty="0"/>
              <a:t>那人說：「誰立你作我們的首領和審判官呢？難道你要殺我，像殺那埃及人嗎？」摩西便懼怕，說：「這事必是被人知道了。」 </a:t>
            </a:r>
            <a:r>
              <a:rPr lang="en-US" altLang="zh-TW" sz="1600" dirty="0"/>
              <a:t>15</a:t>
            </a:r>
            <a:r>
              <a:rPr lang="zh-TW" altLang="en-US" sz="1600" dirty="0"/>
              <a:t>法老聽見這事，就想殺摩西，但摩西躲避法老，逃往米甸地居住。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B8AF"/>
              </a:buClr>
              <a:buSzPts val="1800"/>
              <a:buChar char="⮚"/>
            </a:pPr>
            <a:r>
              <a:rPr lang="zh-TW" altLang="en-US" sz="2200" b="1" dirty="0">
                <a:solidFill>
                  <a:srgbClr val="E6B8AF"/>
                </a:solidFill>
              </a:rPr>
              <a:t>摩西從哪裡出去到哪裡</a:t>
            </a:r>
            <a:r>
              <a:rPr lang="ja-JP" sz="2200" b="1" dirty="0">
                <a:solidFill>
                  <a:srgbClr val="E6B8AF"/>
                </a:solidFill>
              </a:rPr>
              <a:t>?</a:t>
            </a:r>
            <a:endParaRPr lang="en-US" altLang="ja-JP" sz="2200" b="1" dirty="0">
              <a:solidFill>
                <a:srgbClr val="E6B8AF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B8AF"/>
              </a:buClr>
              <a:buSzPts val="1800"/>
              <a:buChar char="⮚"/>
            </a:pPr>
            <a:r>
              <a:rPr lang="zh-TW" altLang="en-US" sz="2200" b="1" dirty="0">
                <a:solidFill>
                  <a:srgbClr val="E6B8AF"/>
                </a:solidFill>
              </a:rPr>
              <a:t>摩西為什麼要打死埃及人</a:t>
            </a:r>
            <a:r>
              <a:rPr lang="en-US" altLang="zh-TW" sz="2200" b="1" dirty="0">
                <a:solidFill>
                  <a:srgbClr val="E6B8AF"/>
                </a:solidFill>
              </a:rPr>
              <a:t>?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B8AF"/>
              </a:buClr>
              <a:buSzPts val="1800"/>
              <a:buChar char="⮚"/>
            </a:pPr>
            <a:r>
              <a:rPr lang="zh-TW" altLang="en-US" sz="2200" b="1" dirty="0">
                <a:solidFill>
                  <a:srgbClr val="E6B8AF"/>
                </a:solidFill>
              </a:rPr>
              <a:t>摩西身為公主的兒子，為什麼要害怕</a:t>
            </a:r>
            <a:r>
              <a:rPr lang="en-US" altLang="zh-TW" sz="2200" b="1" dirty="0">
                <a:solidFill>
                  <a:srgbClr val="E6B8AF"/>
                </a:solidFill>
              </a:rPr>
              <a:t>?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B8AF"/>
              </a:buClr>
              <a:buSzPts val="1800"/>
              <a:buChar char="⮚"/>
            </a:pPr>
            <a:r>
              <a:rPr lang="zh-TW" altLang="en-US" sz="2200" b="1" dirty="0">
                <a:solidFill>
                  <a:srgbClr val="E6B8AF"/>
                </a:solidFill>
              </a:rPr>
              <a:t>你覺得摩西在宮裡成長為怎麼樣的人</a:t>
            </a:r>
            <a:r>
              <a:rPr lang="en-US" altLang="zh-TW" sz="2200" b="1" dirty="0">
                <a:solidFill>
                  <a:srgbClr val="E6B8AF"/>
                </a:solidFill>
              </a:rPr>
              <a:t>?</a:t>
            </a:r>
          </a:p>
          <a:p>
            <a:pPr marL="800100" lvl="1" indent="-342900">
              <a:spcBef>
                <a:spcPts val="0"/>
              </a:spcBef>
              <a:buClr>
                <a:srgbClr val="E6B8AF"/>
              </a:buClr>
              <a:buSzPts val="1800"/>
              <a:buChar char="⮚"/>
            </a:pPr>
            <a:r>
              <a:rPr lang="zh-TW" altLang="en-US" dirty="0"/>
              <a:t>徒</a:t>
            </a:r>
            <a:r>
              <a:rPr lang="en-US" altLang="zh-TW" dirty="0"/>
              <a:t>7:22</a:t>
            </a:r>
            <a:r>
              <a:rPr lang="zh-TW" altLang="en-US" dirty="0"/>
              <a:t>摩西學了埃及人一切的學問，說話行事都有才能。</a:t>
            </a:r>
            <a:r>
              <a:rPr lang="en-US" altLang="zh-TW" dirty="0"/>
              <a:t>23</a:t>
            </a:r>
            <a:r>
              <a:rPr lang="zh-TW" altLang="en-US" dirty="0"/>
              <a:t>「他將到四十歲，心中起意去看望他的弟兄以色列人； </a:t>
            </a:r>
            <a:r>
              <a:rPr lang="en-US" altLang="zh-TW" dirty="0"/>
              <a:t>24</a:t>
            </a:r>
            <a:r>
              <a:rPr lang="zh-TW" altLang="en-US" dirty="0"/>
              <a:t>到了那裏，見他們一個人受冤屈，就護庇他，為那受欺壓的人報仇，打死了那埃及人。 </a:t>
            </a:r>
            <a:r>
              <a:rPr lang="en-US" altLang="zh-TW" dirty="0"/>
              <a:t>25</a:t>
            </a:r>
            <a:r>
              <a:rPr lang="zh-TW" altLang="en-US" dirty="0"/>
              <a:t>他以為弟兄必明白神是藉他的手搭救他們；他們卻不明白。</a:t>
            </a:r>
            <a:endParaRPr dirty="0"/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>
          <a:extLst>
            <a:ext uri="{FF2B5EF4-FFF2-40B4-BE49-F238E27FC236}">
              <a16:creationId xmlns:a16="http://schemas.microsoft.com/office/drawing/2014/main" id="{C958F6CF-1F69-2702-EBA0-5B9AD24A2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3f8a66bc00_0_16">
            <a:extLst>
              <a:ext uri="{FF2B5EF4-FFF2-40B4-BE49-F238E27FC236}">
                <a16:creationId xmlns:a16="http://schemas.microsoft.com/office/drawing/2014/main" id="{46DD40DF-3F1F-D48E-2093-F0A405BEB5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6100" y="452722"/>
            <a:ext cx="9404700" cy="7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ja-JP" dirty="0"/>
              <a:t>經文觀察</a:t>
            </a:r>
            <a:r>
              <a:rPr lang="en-US" altLang="ja-JP" dirty="0"/>
              <a:t>2:</a:t>
            </a:r>
            <a:r>
              <a:rPr lang="ja-JP" dirty="0"/>
              <a:t>1</a:t>
            </a:r>
            <a:r>
              <a:rPr lang="en-US" altLang="zh-TW" dirty="0"/>
              <a:t>6</a:t>
            </a:r>
            <a:r>
              <a:rPr lang="ja-JP" dirty="0"/>
              <a:t>-</a:t>
            </a:r>
            <a:r>
              <a:rPr lang="en-US" altLang="zh-TW" dirty="0"/>
              <a:t>2</a:t>
            </a:r>
            <a:r>
              <a:rPr lang="ja-JP" dirty="0"/>
              <a:t>5</a:t>
            </a:r>
            <a:endParaRPr dirty="0"/>
          </a:p>
        </p:txBody>
      </p:sp>
      <p:sp>
        <p:nvSpPr>
          <p:cNvPr id="229" name="Google Shape;229;g13f8a66bc00_0_16">
            <a:extLst>
              <a:ext uri="{FF2B5EF4-FFF2-40B4-BE49-F238E27FC236}">
                <a16:creationId xmlns:a16="http://schemas.microsoft.com/office/drawing/2014/main" id="{17E5ED07-93FA-2F61-C303-114CC15909E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03300" y="1355475"/>
            <a:ext cx="8946600" cy="53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1600" dirty="0"/>
              <a:t>16</a:t>
            </a:r>
            <a:r>
              <a:rPr lang="zh-TW" altLang="en-US" sz="1600" dirty="0"/>
              <a:t>一日，他在井旁坐下。米甸的祭司有七個女兒；她們來打水，打滿了槽，要飲父親的羣羊。 </a:t>
            </a:r>
            <a:r>
              <a:rPr lang="en-US" altLang="zh-TW" sz="1600" dirty="0"/>
              <a:t>17</a:t>
            </a:r>
            <a:r>
              <a:rPr lang="zh-TW" altLang="en-US" sz="1600" dirty="0"/>
              <a:t>有牧羊的人來，把她們趕走了，摩西卻起來幫助她們，又飲了她們的羣羊。 </a:t>
            </a:r>
            <a:r>
              <a:rPr lang="en-US" altLang="zh-TW" sz="1600" dirty="0"/>
              <a:t>18</a:t>
            </a:r>
            <a:r>
              <a:rPr lang="zh-TW" altLang="en-US" sz="1600" dirty="0"/>
              <a:t>她們來到父親流珥那裏；他說：「今日你們為何來得這麼快呢？」 </a:t>
            </a:r>
            <a:r>
              <a:rPr lang="en-US" altLang="zh-TW" sz="1600" dirty="0"/>
              <a:t>19</a:t>
            </a:r>
            <a:r>
              <a:rPr lang="zh-TW" altLang="en-US" sz="1600" dirty="0"/>
              <a:t>她們說：「有一個埃及人救我們脫離牧羊人的手，並且為我們打水飲了羣羊。」 </a:t>
            </a:r>
            <a:r>
              <a:rPr lang="en-US" altLang="zh-TW" sz="1600" dirty="0"/>
              <a:t>20</a:t>
            </a:r>
            <a:r>
              <a:rPr lang="zh-TW" altLang="en-US" sz="1600" dirty="0"/>
              <a:t>他對女兒們說：「那個人在哪裏？你們為甚麼撇下他呢？你們去請他來吃飯。」 </a:t>
            </a:r>
            <a:r>
              <a:rPr lang="en-US" altLang="zh-TW" sz="1600" dirty="0"/>
              <a:t>21</a:t>
            </a:r>
            <a:r>
              <a:rPr lang="zh-TW" altLang="en-US" sz="1600" dirty="0"/>
              <a:t>摩西甘心和那人同住；那人把他的女兒西坡拉給摩西為妻。 </a:t>
            </a:r>
            <a:r>
              <a:rPr lang="en-US" altLang="zh-TW" sz="1600" dirty="0"/>
              <a:t>22</a:t>
            </a:r>
            <a:r>
              <a:rPr lang="zh-TW" altLang="en-US" sz="1600" dirty="0"/>
              <a:t>西坡拉生了一個兒子，摩西給他起名叫革舜，意思說：「因我在外邦作了寄居的。」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1600" dirty="0"/>
              <a:t>23</a:t>
            </a:r>
            <a:r>
              <a:rPr lang="zh-TW" altLang="en-US" sz="1600" dirty="0"/>
              <a:t>過了多年，埃及王死了。以色列人因做苦工，就歎息哀求，他們的哀聲達於神。 </a:t>
            </a:r>
            <a:r>
              <a:rPr lang="en-US" altLang="zh-TW" sz="1600" dirty="0"/>
              <a:t>24</a:t>
            </a:r>
            <a:r>
              <a:rPr lang="zh-TW" altLang="en-US" sz="1600" dirty="0"/>
              <a:t>神聽見他們的哀聲，就記念他與亞伯拉罕、以撒、雅各所立的約。 </a:t>
            </a:r>
            <a:r>
              <a:rPr lang="en-US" altLang="zh-TW" sz="1600" dirty="0"/>
              <a:t>25</a:t>
            </a:r>
            <a:r>
              <a:rPr lang="zh-TW" altLang="en-US" sz="1600" dirty="0"/>
              <a:t>神看顧以色列人，也知道他們的苦情。</a:t>
            </a:r>
            <a:endParaRPr sz="2400" b="1" dirty="0">
              <a:solidFill>
                <a:srgbClr val="E6B8AF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B8AF"/>
              </a:buClr>
              <a:buSzPts val="1800"/>
              <a:buChar char="⮚"/>
            </a:pPr>
            <a:r>
              <a:rPr lang="zh-TW" altLang="en-US" sz="2200" b="1" dirty="0">
                <a:solidFill>
                  <a:srgbClr val="E6B8AF"/>
                </a:solidFill>
              </a:rPr>
              <a:t>女兒們認為摩西是什麼人</a:t>
            </a:r>
            <a:r>
              <a:rPr lang="en-US" altLang="zh-TW" sz="2200" b="1" dirty="0">
                <a:solidFill>
                  <a:srgbClr val="E6B8AF"/>
                </a:solidFill>
              </a:rPr>
              <a:t>?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B8AF"/>
              </a:buClr>
              <a:buSzPts val="1800"/>
              <a:buChar char="⮚"/>
            </a:pPr>
            <a:r>
              <a:rPr lang="zh-TW" altLang="en-US" sz="2200" b="1" dirty="0">
                <a:solidFill>
                  <a:srgbClr val="E6B8AF"/>
                </a:solidFill>
              </a:rPr>
              <a:t>過了多年，埃及王死了，有什麼重要性</a:t>
            </a:r>
            <a:r>
              <a:rPr lang="en-US" altLang="zh-TW" sz="2200" b="1" dirty="0">
                <a:solidFill>
                  <a:srgbClr val="E6B8AF"/>
                </a:solidFill>
              </a:rPr>
              <a:t>?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B8AF"/>
              </a:buClr>
              <a:buSzPts val="1800"/>
              <a:buChar char="⮚"/>
            </a:pPr>
            <a:r>
              <a:rPr lang="zh-TW" altLang="en-US" sz="2200" b="1" dirty="0">
                <a:solidFill>
                  <a:srgbClr val="E6B8AF"/>
                </a:solidFill>
              </a:rPr>
              <a:t>神如何聽見以色列人的哀聲</a:t>
            </a:r>
            <a:r>
              <a:rPr lang="en-US" altLang="zh-TW" sz="2200" b="1" dirty="0">
                <a:solidFill>
                  <a:srgbClr val="E6B8AF"/>
                </a:solidFill>
              </a:rPr>
              <a:t>?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B8AF"/>
              </a:buClr>
              <a:buSzPts val="1800"/>
              <a:buChar char="⮚"/>
            </a:pPr>
            <a:r>
              <a:rPr lang="zh-TW" altLang="en-US" sz="2200" b="1" dirty="0">
                <a:solidFill>
                  <a:srgbClr val="E6B8AF"/>
                </a:solidFill>
              </a:rPr>
              <a:t>在此之前神沒有紀念以色列人嗎</a:t>
            </a:r>
            <a:r>
              <a:rPr lang="en-US" altLang="zh-TW" sz="2200" b="1" dirty="0">
                <a:solidFill>
                  <a:srgbClr val="E6B8AF"/>
                </a:solidFill>
              </a:rPr>
              <a:t>?</a:t>
            </a:r>
            <a:endParaRPr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349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9"/>
          <p:cNvSpPr txBox="1">
            <a:spLocks noGrp="1"/>
          </p:cNvSpPr>
          <p:nvPr>
            <p:ph type="title"/>
          </p:nvPr>
        </p:nvSpPr>
        <p:spPr>
          <a:xfrm>
            <a:off x="646100" y="452726"/>
            <a:ext cx="9404700" cy="8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ja-JP" dirty="0"/>
              <a:t>分</a:t>
            </a:r>
            <a:r>
              <a:rPr lang="zh-TW" altLang="en-US" dirty="0"/>
              <a:t>享</a:t>
            </a:r>
            <a:r>
              <a:rPr lang="ja-JP" dirty="0"/>
              <a:t>討論</a:t>
            </a:r>
            <a:endParaRPr dirty="0"/>
          </a:p>
        </p:txBody>
      </p:sp>
      <p:sp>
        <p:nvSpPr>
          <p:cNvPr id="248" name="Google Shape;248;p9"/>
          <p:cNvSpPr txBox="1">
            <a:spLocks noGrp="1"/>
          </p:cNvSpPr>
          <p:nvPr>
            <p:ph type="body" idx="1"/>
          </p:nvPr>
        </p:nvSpPr>
        <p:spPr>
          <a:xfrm>
            <a:off x="1103300" y="1532974"/>
            <a:ext cx="8946600" cy="49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46100" lvl="0" indent="-457200">
              <a:buClr>
                <a:schemeClr val="dk1"/>
              </a:buClr>
              <a:buSzPts val="2200"/>
              <a:buFont typeface="+mj-lt"/>
              <a:buAutoNum type="arabicPeriod"/>
            </a:pPr>
            <a:r>
              <a:rPr lang="zh-TW" altLang="en-US" sz="2200" i="1" dirty="0">
                <a:solidFill>
                  <a:schemeClr val="dk1"/>
                </a:solidFill>
              </a:rPr>
              <a:t>那人說：「誰立你作我們的首領和審判官呢？難道你要殺我，像殺那埃及人嗎？」</a:t>
            </a:r>
            <a:endParaRPr i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 b="1" dirty="0">
                <a:solidFill>
                  <a:schemeClr val="dk1"/>
                </a:solidFill>
              </a:rPr>
              <a:t>	</a:t>
            </a:r>
            <a:r>
              <a:rPr lang="zh-TW" altLang="en-US" b="1" dirty="0">
                <a:solidFill>
                  <a:schemeClr val="dk1"/>
                </a:solidFill>
              </a:rPr>
              <a:t>誰做了以色列人的首領和審判官</a:t>
            </a:r>
            <a:r>
              <a:rPr lang="en-US" altLang="zh-TW" b="1" dirty="0">
                <a:solidFill>
                  <a:schemeClr val="dk1"/>
                </a:solidFill>
              </a:rPr>
              <a:t>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 b="1" dirty="0">
                <a:solidFill>
                  <a:schemeClr val="dk1"/>
                </a:solidFill>
              </a:rPr>
              <a:t>	</a:t>
            </a:r>
            <a:r>
              <a:rPr lang="zh-TW" altLang="en-US" b="1" dirty="0">
                <a:solidFill>
                  <a:schemeClr val="dk1"/>
                </a:solidFill>
              </a:rPr>
              <a:t>誰是我們的首領和審判官</a:t>
            </a:r>
            <a:r>
              <a:rPr lang="en-US" altLang="zh-TW" b="1" dirty="0">
                <a:solidFill>
                  <a:schemeClr val="dk1"/>
                </a:solidFill>
              </a:rPr>
              <a:t>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 b="1" dirty="0">
                <a:solidFill>
                  <a:schemeClr val="dk1"/>
                </a:solidFill>
              </a:rPr>
              <a:t>	</a:t>
            </a:r>
            <a:r>
              <a:rPr lang="zh-TW" altLang="en-US" b="1" dirty="0">
                <a:solidFill>
                  <a:schemeClr val="dk1"/>
                </a:solidFill>
              </a:rPr>
              <a:t>我們看到不公的事的時候該怎麼反應</a:t>
            </a:r>
            <a:r>
              <a:rPr lang="en-US" altLang="zh-TW" b="1" dirty="0">
                <a:solidFill>
                  <a:schemeClr val="dk1"/>
                </a:solidFill>
              </a:rPr>
              <a:t>?</a:t>
            </a:r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+mj-lt"/>
              <a:buAutoNum type="arabicPeriod"/>
            </a:pPr>
            <a:endParaRPr lang="en-US" altLang="zh-TW" b="1" dirty="0">
              <a:solidFill>
                <a:schemeClr val="dk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200" b="1" dirty="0">
                <a:solidFill>
                  <a:schemeClr val="dk1"/>
                </a:solidFill>
              </a:rPr>
              <a:t>  </a:t>
            </a:r>
            <a:r>
              <a:rPr lang="en-US" altLang="zh-TW" sz="2200" b="1" dirty="0">
                <a:solidFill>
                  <a:schemeClr val="dk1"/>
                </a:solidFill>
              </a:rPr>
              <a:t>2. </a:t>
            </a:r>
            <a:r>
              <a:rPr lang="zh-TW" altLang="en-US" sz="2200" b="1" dirty="0">
                <a:solidFill>
                  <a:schemeClr val="dk1"/>
                </a:solidFill>
              </a:rPr>
              <a:t>分享一下你有沒有哀聲被神垂聽</a:t>
            </a:r>
            <a:r>
              <a:rPr lang="en-US" altLang="zh-TW" sz="2200" b="1" dirty="0">
                <a:solidFill>
                  <a:schemeClr val="dk1"/>
                </a:solidFill>
              </a:rPr>
              <a:t>?</a:t>
            </a:r>
            <a:r>
              <a:rPr lang="zh-TW" altLang="en-US" sz="2200" b="1" dirty="0">
                <a:solidFill>
                  <a:schemeClr val="dk1"/>
                </a:solidFill>
              </a:rPr>
              <a:t>神如何看顧你</a:t>
            </a:r>
            <a:r>
              <a:rPr lang="en-US" altLang="zh-TW" sz="2200" b="1" dirty="0">
                <a:solidFill>
                  <a:schemeClr val="dk1"/>
                </a:solidFill>
              </a:rPr>
              <a:t>?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TW" sz="2200" b="1" dirty="0">
              <a:solidFill>
                <a:schemeClr val="dk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200" b="1" dirty="0">
                <a:solidFill>
                  <a:schemeClr val="dk1"/>
                </a:solidFill>
              </a:rPr>
              <a:t>  </a:t>
            </a:r>
            <a:r>
              <a:rPr lang="en-US" altLang="zh-TW" sz="2200" b="1" dirty="0">
                <a:solidFill>
                  <a:schemeClr val="dk1"/>
                </a:solidFill>
              </a:rPr>
              <a:t>3.</a:t>
            </a:r>
            <a:r>
              <a:rPr lang="zh-TW" altLang="en-US" sz="2200" b="1" dirty="0">
                <a:solidFill>
                  <a:schemeClr val="dk1"/>
                </a:solidFill>
              </a:rPr>
              <a:t> 在這段經文有沒有可以看到耶穌的救贖</a:t>
            </a:r>
            <a:r>
              <a:rPr lang="en-US" altLang="zh-TW" sz="2200" b="1" dirty="0">
                <a:solidFill>
                  <a:schemeClr val="dk1"/>
                </a:solidFill>
              </a:rPr>
              <a:t>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lang="en-US" altLang="zh-TW" sz="22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lang="en-US" altLang="zh-TW" sz="22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1243</Words>
  <Application>Microsoft Office PowerPoint</Application>
  <PresentationFormat>Widescreen</PresentationFormat>
  <Paragraphs>41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Noto Sans Symbols</vt:lpstr>
      <vt:lpstr>Century Gothic</vt:lpstr>
      <vt:lpstr>Arial</vt:lpstr>
      <vt:lpstr>Calibri</vt:lpstr>
      <vt:lpstr>SimSun</vt:lpstr>
      <vt:lpstr>Ion</vt:lpstr>
      <vt:lpstr>Ion</vt:lpstr>
      <vt:lpstr>家愛團契查經 出埃及記【2 : 11-25】  -頭一個四十年</vt:lpstr>
      <vt:lpstr>查經者的信念</vt:lpstr>
      <vt:lpstr>複習上週查經</vt:lpstr>
      <vt:lpstr>讀經2:11-25</vt:lpstr>
      <vt:lpstr>讀經2:11-25</vt:lpstr>
      <vt:lpstr>讀經2:11-25</vt:lpstr>
      <vt:lpstr>經文觀察2:11-15</vt:lpstr>
      <vt:lpstr>經文觀察2:16-25</vt:lpstr>
      <vt:lpstr>分享討論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Joseph Cheng</cp:lastModifiedBy>
  <cp:revision>3</cp:revision>
  <dcterms:created xsi:type="dcterms:W3CDTF">2022-02-23T03:40:19Z</dcterms:created>
  <dcterms:modified xsi:type="dcterms:W3CDTF">2026-03-28T02:17:58Z</dcterms:modified>
</cp:coreProperties>
</file>