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70" r:id="rId14"/>
    <p:sldId id="272" r:id="rId15"/>
    <p:sldId id="273" r:id="rId16"/>
    <p:sldId id="274" r:id="rId17"/>
    <p:sldId id="271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Wingdings 2" panose="05020102010507070707" pitchFamily="18" charset="2"/>
      <p:regular r:id="rId24"/>
    </p:embeddedFont>
    <p:embeddedFont>
      <p:font typeface="Wingdings 3" panose="05040102010807070707" pitchFamily="18" charset="2"/>
      <p:regular r:id="rId25"/>
    </p:embeddedFont>
    <p:embeddedFont>
      <p:font typeface="华文楷体" panose="02010600040101010101" pitchFamily="2" charset="-12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  <a:srgbClr val="766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1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A8B55-FB35-49AE-9992-354FE50FEDB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35332-DB6D-432D-8D62-03D1E6DE0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7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7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A92FE-857F-872B-0EA2-6C7F430F4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3DB191-2EF4-A794-F080-747F64111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4AD90C-71AA-7EED-DC68-7DF78B67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2D3288-9B3A-8E83-E5CE-F315E6EB3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681A7-42E8-FE08-3FDD-815453E20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9BB3B4-13FD-5F38-D7E5-A53513E2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6AE7B9-7D2A-8E11-72DA-DE715429F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6D18CD-69DA-9149-6404-7488639D2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29A16-FDAB-9BAB-1308-EC744563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678EA6-79CB-4F4B-213D-5CB88CBC6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3595BA-7D80-4D09-4E68-A1142E84A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63CC8C-CEC7-93FD-E236-387362C05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BF90-3FF3-D110-95BB-1417AF86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EEA5BD-BADE-FA43-E2C1-5C94F706C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DA7633-A096-6666-222B-A8AC0E7A7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3D6760-4400-9296-BA3B-305ECFAD3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4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3AB63-392E-4A9E-7EBC-17333378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106B49A-4638-3076-B118-6B9E49FD4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4EDB64-D65A-0A26-C6FD-3A6278AE9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31624D-FD8C-AAB2-7DF6-37E5C8F02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9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7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9BC23-35E5-2757-9BBC-505E76C4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B3CF74-A6D3-A88C-9BB1-A98F9D0C2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2040E51-4043-6A3B-EC5A-5C0DE5584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22469B-4B8F-D1AD-3B9E-1F7DC4C22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2DFEF-60FE-A988-94B8-5293BDDA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F88C48-D6AC-8FEF-DDBA-4AA3A4FAC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D88752-0842-7748-462E-7FCD6701F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8ABB0A-55AF-A5F2-A460-5F5887BE3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9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E9F26-C915-56F1-4C00-CA2826FC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AFF2C8-824A-D0F9-8528-22E810999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CD42DF-D6E3-5E83-FB5F-8FCCDECFA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A3F3DC-B21B-B169-17AC-1201070B2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1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C06-6F6C-96B6-0A3F-D2E621914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1BC5CA1-1499-1B81-07A8-702E19A43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3F1F144-C6EB-D877-E092-46830BE71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278DFF-13E4-E402-CB98-F12603E3A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29B2B-133F-0A35-7DC1-9E651283B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6C9B02-ED74-43BF-1C38-1FEE4F64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5ED6D7-AAC5-1049-6018-4BEEB5E30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EE0C33-4FDB-22A2-B461-E910EC5F4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35332-DB6D-432D-8D62-03D1E6DE0E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1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3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44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6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1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94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72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54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7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50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6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4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637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045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47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62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6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6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6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0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2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245-AF77-407E-ABC6-6E8A2D62D1A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CCA7A0-7CEF-499E-BA17-775DEFCC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1D9B7-ACA1-FD9C-ACD2-2F9A82C36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2401866"/>
            <a:ext cx="8915399" cy="2262781"/>
          </a:xfrm>
        </p:spPr>
        <p:txBody>
          <a:bodyPr/>
          <a:lstStyle/>
          <a:p>
            <a:r>
              <a:rPr lang="zh-CN" altLang="en-US" dirty="0"/>
              <a:t>出埃及记 </a:t>
            </a:r>
            <a:r>
              <a:rPr lang="en-US" altLang="zh-CN" dirty="0"/>
              <a:t>5:1-14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50E3CA-3483-EBF9-D5C6-BB49F884F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—— </a:t>
            </a:r>
            <a:r>
              <a:rPr lang="zh-CN" altLang="en-US" sz="2000" dirty="0"/>
              <a:t>出埃及前的逆境与试炼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670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EBF1-C8E5-C148-E6CE-923A25E6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8DAA191-8DF3-A691-8A8B-491B159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en-US" altLang="zh-CN" u="sng" dirty="0"/>
              <a:t>1. </a:t>
            </a:r>
            <a:r>
              <a:rPr lang="zh-CN" altLang="en-US" u="sng" dirty="0"/>
              <a:t>蒙召后的逆境 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0B861C3-D9DC-2CCD-C1DF-45D63F8AC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53236"/>
            <a:ext cx="10098589" cy="2955718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A53010"/>
                </a:solidFill>
              </a:rPr>
              <a:t>法老变本加厉的逼迫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5:6-9 </a:t>
            </a:r>
            <a:r>
              <a:rPr lang="zh-CN" altLang="en-US" sz="1800" b="1" dirty="0">
                <a:solidFill>
                  <a:schemeClr val="tx1"/>
                </a:solidFill>
              </a:rPr>
              <a:t>当天，法老吩咐督工的和官长说：你们不可照常把草给百姓做砖，叫他们自己去捡草。 他们素常做砖的数目，你们仍旧向他们要，一点不可减少。因为他们是懒惰的</a:t>
            </a:r>
            <a:r>
              <a:rPr lang="en-US" altLang="zh-CN" sz="1800" b="1" dirty="0">
                <a:solidFill>
                  <a:schemeClr val="tx1"/>
                </a:solidFill>
              </a:rPr>
              <a:t>……</a:t>
            </a:r>
            <a:r>
              <a:rPr lang="zh-CN" altLang="en-US" sz="1800" b="1" dirty="0">
                <a:solidFill>
                  <a:schemeClr val="tx1"/>
                </a:solidFill>
              </a:rPr>
              <a:t>你们要把更重的工夫加在这些人身上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5:10-13 </a:t>
            </a:r>
            <a:r>
              <a:rPr lang="zh-CN" altLang="en-US" sz="1800" b="1" dirty="0">
                <a:solidFill>
                  <a:schemeClr val="tx1"/>
                </a:solidFill>
              </a:rPr>
              <a:t> 督工的和官长出来对百姓说：“法老这样说：‘我不给你们草， 你们自己在哪里能找草，就往哪里去找吧！但你们的工一点不可减少。’”于是百姓散在埃及遍地，捡碎秸当做草。 督工的催着说：“你们一天当完一天的工，与先前有草一样。”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Egyptian Brick Makers Model in the British Museum. Photo: ferrelljenkins.blog.">
            <a:extLst>
              <a:ext uri="{FF2B5EF4-FFF2-40B4-BE49-F238E27FC236}">
                <a16:creationId xmlns:a16="http://schemas.microsoft.com/office/drawing/2014/main" id="{9CC4762B-E057-CD19-3AA9-3392E7CB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38" y="4252587"/>
            <a:ext cx="3131773" cy="23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ck with straw from ancient Egypt. British Museum. Photo: ferrelljenkins.blog.">
            <a:extLst>
              <a:ext uri="{FF2B5EF4-FFF2-40B4-BE49-F238E27FC236}">
                <a16:creationId xmlns:a16="http://schemas.microsoft.com/office/drawing/2014/main" id="{CC2E26C3-1FC4-F610-4006-1719BF33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43" y="4252587"/>
            <a:ext cx="3131773" cy="23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ck Making from the Tomb of Rekhmire in the Valley of the Nobles. Photo: ferrelljenkins.blog.">
            <a:extLst>
              <a:ext uri="{FF2B5EF4-FFF2-40B4-BE49-F238E27FC236}">
                <a16:creationId xmlns:a16="http://schemas.microsoft.com/office/drawing/2014/main" id="{6FC1A0CD-B7FF-5B29-8E88-9F62BCAD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6" y="4252587"/>
            <a:ext cx="3527961" cy="23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6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054EB-CE0F-1EB2-145C-F6E377A5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18478EE-FAC7-DF68-36BD-44C2D773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en-US" altLang="zh-CN" u="sng" dirty="0"/>
              <a:t>1. </a:t>
            </a:r>
            <a:r>
              <a:rPr lang="zh-CN" altLang="en-US" u="sng" dirty="0"/>
              <a:t>蒙召后的逆境 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4FB3DB2-AD48-4CF8-5EBF-134375B8B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197766"/>
            <a:ext cx="10098589" cy="53419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蒙召后一样会遇到逆境；顺服后反而开启了更大的试炼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	</a:t>
            </a:r>
            <a:r>
              <a:rPr lang="en-US" altLang="zh-CN" sz="1600" b="1" dirty="0">
                <a:solidFill>
                  <a:schemeClr val="tx1"/>
                </a:solidFill>
              </a:rPr>
              <a:t>	——</a:t>
            </a:r>
            <a:r>
              <a:rPr lang="zh-CN" altLang="en-US" sz="1600" b="1" dirty="0">
                <a:solidFill>
                  <a:schemeClr val="tx1"/>
                </a:solidFill>
              </a:rPr>
              <a:t>约瑟坚守后的牢狱之灾 （创</a:t>
            </a:r>
            <a:r>
              <a:rPr lang="en-US" altLang="zh-CN" sz="1600" b="1" dirty="0">
                <a:solidFill>
                  <a:schemeClr val="tx1"/>
                </a:solidFill>
              </a:rPr>
              <a:t>39-40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	——</a:t>
            </a:r>
            <a:r>
              <a:rPr lang="zh-CN" altLang="en-US" sz="1600" b="1" dirty="0">
                <a:solidFill>
                  <a:schemeClr val="tx1"/>
                </a:solidFill>
              </a:rPr>
              <a:t>以利亚在神迹后被耶洗别追杀 （王上</a:t>
            </a:r>
            <a:r>
              <a:rPr lang="en-US" altLang="zh-CN" sz="1600" b="1" dirty="0">
                <a:solidFill>
                  <a:schemeClr val="tx1"/>
                </a:solidFill>
              </a:rPr>
              <a:t>18-19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	——</a:t>
            </a:r>
            <a:r>
              <a:rPr lang="zh-CN" altLang="en-US" sz="1600" b="1" dirty="0">
                <a:solidFill>
                  <a:schemeClr val="tx1"/>
                </a:solidFill>
              </a:rPr>
              <a:t>我们的生活与服侍中也同样如此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r>
              <a:rPr lang="zh-CN" altLang="en-US" sz="2000" b="1" dirty="0">
                <a:solidFill>
                  <a:srgbClr val="A53010"/>
                </a:solidFill>
              </a:rPr>
              <a:t>世界的反应是真实的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rgbClr val="A53010"/>
                </a:solidFill>
              </a:rPr>
              <a:t>		</a:t>
            </a:r>
            <a:r>
              <a:rPr lang="en-US" altLang="zh-CN" sz="1600" b="1" dirty="0">
                <a:solidFill>
                  <a:schemeClr val="tx1"/>
                </a:solidFill>
              </a:rPr>
              <a:t>——</a:t>
            </a:r>
            <a:r>
              <a:rPr lang="zh-CN" altLang="en-US" sz="1600" b="1" dirty="0">
                <a:solidFill>
                  <a:schemeClr val="tx1"/>
                </a:solidFill>
              </a:rPr>
              <a:t>当一个人决定走向神，世界（法老）的第一反应通常不是放手，而是试图用各样的压力和困难把你拽回去。这是真实存在的属灵战争 （弗</a:t>
            </a:r>
            <a:r>
              <a:rPr lang="en-US" altLang="zh-CN" sz="1600" b="1" dirty="0">
                <a:solidFill>
                  <a:schemeClr val="tx1"/>
                </a:solidFill>
              </a:rPr>
              <a:t>6:11-17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相信神的美意与主权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		</a:t>
            </a:r>
            <a:r>
              <a:rPr lang="en-US" altLang="zh-CN" sz="1600" b="1" dirty="0">
                <a:solidFill>
                  <a:schemeClr val="tx1"/>
                </a:solidFill>
              </a:rPr>
              <a:t>——</a:t>
            </a:r>
            <a:r>
              <a:rPr lang="zh-CN" altLang="en-US" sz="1600" b="1" dirty="0">
                <a:solidFill>
                  <a:schemeClr val="tx1"/>
                </a:solidFill>
              </a:rPr>
              <a:t>信心的磨练：以色列人之前因为神迹奇事而下拜，现在他们必须在绝望中学习如何依靠神。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	——</a:t>
            </a:r>
            <a:r>
              <a:rPr lang="zh-CN" altLang="en-US" sz="1600" b="1" dirty="0">
                <a:solidFill>
                  <a:schemeClr val="tx1"/>
                </a:solidFill>
              </a:rPr>
              <a:t>神预定了法老的刚硬。逆境不是因为摩西做错了什么，而是为了显明更大的神迹。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8ECA11-F87E-5499-158E-50562BFB8467}"/>
              </a:ext>
            </a:extLst>
          </p:cNvPr>
          <p:cNvSpPr txBox="1"/>
          <p:nvPr/>
        </p:nvSpPr>
        <p:spPr>
          <a:xfrm>
            <a:off x="1731201" y="5812128"/>
            <a:ext cx="10005688" cy="830997"/>
          </a:xfrm>
          <a:prstGeom prst="rect">
            <a:avLst/>
          </a:prstGeom>
          <a:solidFill>
            <a:srgbClr val="C000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我们的生命中，是否有过类似的经历？我们是否相信神善良、纯全、可喜悦的旨意？相信祂永远与我们同在？是否仰望祂并做好属灵战争的准备？</a:t>
            </a:r>
            <a:endParaRPr 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4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CA2DD-BB56-A73F-1BBD-8B0BD50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EAD5FD2-5240-F549-2EB5-4EF9BD4C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en-US" altLang="zh-CN" u="sng" dirty="0"/>
              <a:t>2. </a:t>
            </a:r>
            <a:r>
              <a:rPr lang="zh-CN" altLang="en-US" u="sng" dirty="0"/>
              <a:t>世界上的重担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F608E67-E97A-8F65-FE7F-30613A50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247870"/>
            <a:ext cx="10236374" cy="18950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法老（世界）的诡计</a:t>
            </a:r>
            <a:br>
              <a:rPr lang="en-US" altLang="zh-CN" sz="2000" b="1" dirty="0">
                <a:solidFill>
                  <a:schemeClr val="tx1"/>
                </a:solidFill>
              </a:rPr>
            </a:br>
            <a:r>
              <a:rPr lang="en-US" altLang="zh-CN" b="1" dirty="0">
                <a:solidFill>
                  <a:schemeClr val="tx1"/>
                </a:solidFill>
              </a:rPr>
              <a:t>5:8-9 </a:t>
            </a:r>
            <a:r>
              <a:rPr lang="zh-CN" altLang="en-US" b="1" dirty="0">
                <a:solidFill>
                  <a:schemeClr val="tx1"/>
                </a:solidFill>
              </a:rPr>
              <a:t>他们素常做砖的数目，你们仍旧向他们要，一点不可减少。因为他们是懒惰的，所以呼求说：‘容我们去</a:t>
            </a:r>
            <a:r>
              <a:rPr lang="zh-CN" altLang="en-US" b="1" u="sng" dirty="0">
                <a:solidFill>
                  <a:schemeClr val="tx1"/>
                </a:solidFill>
              </a:rPr>
              <a:t>祭祀</a:t>
            </a:r>
            <a:r>
              <a:rPr lang="zh-CN" altLang="en-US" b="1" dirty="0">
                <a:solidFill>
                  <a:schemeClr val="tx1"/>
                </a:solidFill>
              </a:rPr>
              <a:t>我们的神。’ 你们要把</a:t>
            </a:r>
            <a:r>
              <a:rPr lang="zh-CN" altLang="en-US" b="1" u="sng" dirty="0">
                <a:solidFill>
                  <a:schemeClr val="tx1"/>
                </a:solidFill>
              </a:rPr>
              <a:t>更重的工夫</a:t>
            </a:r>
            <a:r>
              <a:rPr lang="zh-CN" altLang="en-US" b="1" dirty="0">
                <a:solidFill>
                  <a:schemeClr val="tx1"/>
                </a:solidFill>
              </a:rPr>
              <a:t>加在这些人身上，叫他们</a:t>
            </a:r>
            <a:r>
              <a:rPr lang="zh-CN" altLang="en-US" b="1" u="sng" dirty="0">
                <a:solidFill>
                  <a:schemeClr val="tx1"/>
                </a:solidFill>
              </a:rPr>
              <a:t>劳碌</a:t>
            </a:r>
            <a:r>
              <a:rPr lang="zh-CN" altLang="en-US" b="1" dirty="0">
                <a:solidFill>
                  <a:schemeClr val="tx1"/>
                </a:solidFill>
              </a:rPr>
              <a:t>，不听</a:t>
            </a:r>
            <a:r>
              <a:rPr lang="zh-CN" altLang="en-US" b="1" u="sng" dirty="0">
                <a:solidFill>
                  <a:schemeClr val="tx1"/>
                </a:solidFill>
              </a:rPr>
              <a:t>虚谎的言语</a:t>
            </a:r>
            <a:r>
              <a:rPr lang="zh-CN" altLang="en-US" b="1" dirty="0">
                <a:solidFill>
                  <a:schemeClr val="tx1"/>
                </a:solidFill>
              </a:rPr>
              <a:t>。”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A467C4-4694-98DC-FCF1-54EF53C9420B}"/>
              </a:ext>
            </a:extLst>
          </p:cNvPr>
          <p:cNvSpPr txBox="1"/>
          <p:nvPr/>
        </p:nvSpPr>
        <p:spPr>
          <a:xfrm>
            <a:off x="1638300" y="3186717"/>
            <a:ext cx="10236374" cy="18950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极致的忙碌： “更重的工夫”和“劳碌”是为了让人除了眼前的砖头，什么都看不见，不再想去祭祀神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当一个人忙到极限时，他会本能地觉得：那些属灵的事太遥远了，我要把自己眼前的生活忙完、忙好，哪有心情谈敬拜与侍奉？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EE826F-FDA9-7A0B-35D5-BD1F9C6585B5}"/>
              </a:ext>
            </a:extLst>
          </p:cNvPr>
          <p:cNvSpPr txBox="1"/>
          <p:nvPr/>
        </p:nvSpPr>
        <p:spPr>
          <a:xfrm>
            <a:off x="1638299" y="5530292"/>
            <a:ext cx="10236373" cy="830997"/>
          </a:xfrm>
          <a:prstGeom prst="rect">
            <a:avLst/>
          </a:prstGeom>
          <a:solidFill>
            <a:srgbClr val="C000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法老（世界）不一定让你直接否认神。世界的压迫样式，往往不是强迫你放弃、背叛神，而是让你在忙碌和筋疲力尽中不知不觉地远离神</a:t>
            </a:r>
            <a:endParaRPr 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19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574D-939C-5C10-525A-08230609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689DDBC-7780-FDE5-CA11-10932122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en-US" altLang="zh-CN" u="sng" dirty="0"/>
              <a:t>2. </a:t>
            </a:r>
            <a:r>
              <a:rPr lang="zh-CN" altLang="en-US" u="sng" dirty="0"/>
              <a:t>世界上的重担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622954E-C94E-ED70-AC0C-21780330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1247869"/>
            <a:ext cx="10405312" cy="293582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对每一个人的问题：什么是你我的碎秸与砖头？它们是否让我们远离了神？</a:t>
            </a:r>
            <a:br>
              <a:rPr lang="en-US" altLang="zh-CN" sz="2000" b="1" dirty="0">
                <a:solidFill>
                  <a:schemeClr val="tx1"/>
                </a:solidFill>
              </a:rPr>
            </a:br>
            <a:r>
              <a:rPr lang="en-US" altLang="zh-CN" sz="1600" b="1" dirty="0">
                <a:solidFill>
                  <a:schemeClr val="tx1"/>
                </a:solidFill>
              </a:rPr>
              <a:t>—— </a:t>
            </a:r>
            <a:r>
              <a:rPr lang="zh-CN" altLang="en-US" sz="1600" b="1" dirty="0">
                <a:solidFill>
                  <a:schemeClr val="tx1"/>
                </a:solidFill>
              </a:rPr>
              <a:t>当我们在工作与家庭交织的压力中，最想做的是刷刷短视频，还是有一些与神亲密相处的时间？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       —— </a:t>
            </a:r>
            <a:r>
              <a:rPr lang="zh-CN" altLang="en-US" sz="1600" b="1" dirty="0">
                <a:solidFill>
                  <a:schemeClr val="tx1"/>
                </a:solidFill>
              </a:rPr>
              <a:t>在家人面前的见证：当我们很忙碌时，神是我们生命的首位吗？还能流露基督的馨香之气吗？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我们都需要思考：我们是否被法老（世界）的诡计裹挟？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700" b="1" dirty="0">
                <a:solidFill>
                  <a:srgbClr val="A53010"/>
                </a:solidFill>
              </a:rPr>
              <a:t>      </a:t>
            </a:r>
            <a:r>
              <a:rPr lang="en-US" altLang="zh-CN" sz="1600" b="1" dirty="0">
                <a:solidFill>
                  <a:schemeClr val="tx1"/>
                </a:solidFill>
              </a:rPr>
              <a:t>—— </a:t>
            </a:r>
            <a:r>
              <a:rPr lang="zh-CN" altLang="en-US" sz="1600" b="1" dirty="0">
                <a:solidFill>
                  <a:schemeClr val="tx1"/>
                </a:solidFill>
              </a:rPr>
              <a:t>我们的喜乐与满足，是建立在神上，还是世界的价值观上？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      —— </a:t>
            </a:r>
            <a:r>
              <a:rPr lang="zh-CN" altLang="en-US" sz="1600" b="1" dirty="0">
                <a:solidFill>
                  <a:schemeClr val="tx1"/>
                </a:solidFill>
              </a:rPr>
              <a:t>法老（世界）的诡计裹挟我们相信：如果我们不拼命奔跑，就会“输”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7329E9B-4787-E472-D87C-52F0089374FC}"/>
              </a:ext>
            </a:extLst>
          </p:cNvPr>
          <p:cNvGrpSpPr/>
          <p:nvPr/>
        </p:nvGrpSpPr>
        <p:grpSpPr>
          <a:xfrm>
            <a:off x="3028689" y="4271376"/>
            <a:ext cx="6522930" cy="2371975"/>
            <a:chOff x="3304262" y="4293295"/>
            <a:chExt cx="6522930" cy="23719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0113BF-33FE-369A-E4AA-B3E08AC5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571" y="4293295"/>
              <a:ext cx="4348621" cy="237197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E5DF539-DDB7-F7B4-0480-12B177A4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262" y="4293295"/>
              <a:ext cx="4348620" cy="2371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2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AC703-708D-275E-5F59-ED69355F4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C03BB1D-99CE-7A5E-0F04-1158CD38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en-US" altLang="zh-CN" u="sng" dirty="0"/>
              <a:t>2. </a:t>
            </a:r>
            <a:r>
              <a:rPr lang="zh-CN" altLang="en-US" u="sng" dirty="0"/>
              <a:t>世界上的重担 </a:t>
            </a:r>
            <a:r>
              <a:rPr lang="en-US" altLang="zh-CN" u="sng" dirty="0"/>
              <a:t>——《</a:t>
            </a:r>
            <a:r>
              <a:rPr lang="zh-CN" altLang="en-US" u="sng" dirty="0"/>
              <a:t>传道书</a:t>
            </a:r>
            <a:r>
              <a:rPr lang="en-US" altLang="zh-CN" u="sng" dirty="0"/>
              <a:t>》</a:t>
            </a:r>
            <a:r>
              <a:rPr lang="zh-CN" altLang="en-US" u="sng" dirty="0"/>
              <a:t>的解答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99477A7-4404-6044-639A-49AD61CB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247869"/>
            <a:ext cx="10236374" cy="52594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传道书中劳碌却无益处的虚空，正是法老诡计的结局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人在日光之下劳碌累心，在他一切的劳碌上得着什么呢？因为他日日忧虑，他的痛苦增长，夜间心也不安。这也是虚空。（传</a:t>
            </a:r>
            <a:r>
              <a:rPr lang="en-US" altLang="zh-CN" sz="1600" b="1" dirty="0">
                <a:solidFill>
                  <a:schemeClr val="tx1"/>
                </a:solidFill>
              </a:rPr>
              <a:t>2:22-23)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有人孤单无二，无子无兄，竟劳碌不息，眼目也不以钱财为足。他说：我劳劳碌碌，刻苦自己，不享福乐， 到底是为谁呢？这也是虚空，是极重的劳苦。</a:t>
            </a:r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zh-CN" altLang="en-US" sz="1600" b="1" dirty="0">
                <a:solidFill>
                  <a:schemeClr val="tx1"/>
                </a:solidFill>
              </a:rPr>
              <a:t>传</a:t>
            </a:r>
            <a:r>
              <a:rPr lang="en-US" altLang="zh-CN" sz="1600" b="1" dirty="0">
                <a:solidFill>
                  <a:schemeClr val="tx1"/>
                </a:solidFill>
              </a:rPr>
              <a:t>4:8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传道书教导我们要以神为中心去履行社会和家庭责任，享受祂所赐的一切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我知道世人，莫强如终身喜乐行善；并且人人吃喝，在他一切劳碌中享福，这也是神的恩赐。（传</a:t>
            </a:r>
            <a:r>
              <a:rPr lang="en-US" altLang="zh-CN" sz="1600" b="1" dirty="0">
                <a:solidFill>
                  <a:schemeClr val="tx1"/>
                </a:solidFill>
              </a:rPr>
              <a:t>3:12-13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你只管去欢欢喜喜吃你的饭，心中快乐喝你的酒，因为神已经悦纳你的作为。你的衣服当时常洁白，你头上也不要缺少膏油。在你一生虚空的年日，就是神赐你在日光之下虚空的年日，当同你所爱的妻，快活度日，因为那是你生前在日光之下劳碌的事上所得的分。</a:t>
            </a:r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zh-CN" altLang="en-US" sz="1600" b="1" dirty="0">
                <a:solidFill>
                  <a:schemeClr val="tx1"/>
                </a:solidFill>
              </a:rPr>
              <a:t>传</a:t>
            </a:r>
            <a:r>
              <a:rPr lang="en-US" altLang="zh-CN" sz="1600" b="1" dirty="0">
                <a:solidFill>
                  <a:schemeClr val="tx1"/>
                </a:solidFill>
              </a:rPr>
              <a:t>9:7-9)</a:t>
            </a:r>
          </a:p>
        </p:txBody>
      </p:sp>
    </p:spTree>
    <p:extLst>
      <p:ext uri="{BB962C8B-B14F-4D97-AF65-F5344CB8AC3E}">
        <p14:creationId xmlns:p14="http://schemas.microsoft.com/office/powerpoint/2010/main" val="353535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A617F-A761-CBC2-9283-7BD8F0420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3095A27-7A3D-B548-E1B9-D29EC352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en-US" altLang="zh-CN" u="sng" dirty="0"/>
              <a:t>3. </a:t>
            </a:r>
            <a:r>
              <a:rPr lang="zh-CN" altLang="en-US" u="sng" dirty="0"/>
              <a:t>生命中的依靠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9ABAD0C-E84A-5335-CBD4-AF5EEFC44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247869"/>
            <a:ext cx="10236374" cy="328803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虚谎的言语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5:9 </a:t>
            </a:r>
            <a:r>
              <a:rPr lang="zh-CN" altLang="en-US" sz="1600" b="1" dirty="0">
                <a:solidFill>
                  <a:schemeClr val="tx1"/>
                </a:solidFill>
              </a:rPr>
              <a:t>你们要把更重的工夫加在这些人身上，叫他们劳碌，不听</a:t>
            </a:r>
            <a:r>
              <a:rPr lang="zh-CN" altLang="en-US" sz="1600" b="1" u="sng" dirty="0">
                <a:solidFill>
                  <a:schemeClr val="tx1"/>
                </a:solidFill>
              </a:rPr>
              <a:t>虚谎的言语</a:t>
            </a:r>
            <a:r>
              <a:rPr lang="zh-CN" altLang="en-US" sz="1600" b="1" dirty="0">
                <a:solidFill>
                  <a:schemeClr val="tx1"/>
                </a:solidFill>
              </a:rPr>
              <a:t>。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永恒的真理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tx1"/>
                </a:solidFill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耶稣却回答说：经上记着说：人活着，不是单靠食物，乃是靠神口里所出的一切话 </a:t>
            </a:r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zh-CN" altLang="en-US" sz="1600" b="1" dirty="0">
                <a:solidFill>
                  <a:schemeClr val="tx1"/>
                </a:solidFill>
              </a:rPr>
              <a:t>太</a:t>
            </a:r>
            <a:r>
              <a:rPr lang="en-US" altLang="zh-CN" sz="1600" b="1" dirty="0">
                <a:solidFill>
                  <a:schemeClr val="tx1"/>
                </a:solidFill>
              </a:rPr>
              <a:t>4:4)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从前所写的圣经都是为教训我们写的，叫我们因圣经所生的忍耐和安慰，可以得着盼望 （罗</a:t>
            </a:r>
            <a:r>
              <a:rPr lang="en-US" altLang="zh-CN" sz="1600" b="1" dirty="0">
                <a:solidFill>
                  <a:schemeClr val="tx1"/>
                </a:solidFill>
              </a:rPr>
              <a:t>15:4)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tx1"/>
                </a:solidFill>
              </a:rPr>
              <a:t>	</a:t>
            </a:r>
            <a:r>
              <a:rPr lang="zh-CN" altLang="en-US" sz="1600" b="1" dirty="0">
                <a:solidFill>
                  <a:schemeClr val="tx1"/>
                </a:solidFill>
              </a:rPr>
              <a:t>神的道是活泼的，是有功效的，比一切两刃的剑更快，甚至魂与灵、骨节与骨髓，都能刺入、剖开，连心中的思念和主意都能辨明 （来</a:t>
            </a:r>
            <a:r>
              <a:rPr lang="en-US" altLang="zh-CN" sz="1600" b="1" dirty="0">
                <a:solidFill>
                  <a:schemeClr val="tx1"/>
                </a:solidFill>
              </a:rPr>
              <a:t>4:12)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C322AD-22A4-00AC-7675-C67022D7E080}"/>
              </a:ext>
            </a:extLst>
          </p:cNvPr>
          <p:cNvSpPr txBox="1"/>
          <p:nvPr/>
        </p:nvSpPr>
        <p:spPr>
          <a:xfrm>
            <a:off x="1638300" y="5100120"/>
            <a:ext cx="10236374" cy="5100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从忙碌的生活中留一些时间给神的话语， 哪怕是</a:t>
            </a:r>
            <a:r>
              <a:rPr lang="en-US" altLang="zh-CN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分钟的祷告、</a:t>
            </a:r>
            <a:r>
              <a:rPr lang="en-US" altLang="zh-CN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分钟的读经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53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59EA6-A19E-D829-F287-73A099DF3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FAB8A73-5083-4F0D-8C6A-D894F7A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709912"/>
          </a:xfrm>
        </p:spPr>
        <p:txBody>
          <a:bodyPr/>
          <a:lstStyle/>
          <a:p>
            <a:r>
              <a:rPr lang="zh-CN" altLang="en-US" u="sng" dirty="0"/>
              <a:t>总结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DE6393D-F5D8-6193-DB47-98BE85BB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247870"/>
            <a:ext cx="10098589" cy="53419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神的旨意必然成就</a:t>
            </a:r>
            <a:r>
              <a:rPr lang="en-US" altLang="zh-CN" sz="2000" b="1" dirty="0">
                <a:solidFill>
                  <a:srgbClr val="A53010"/>
                </a:solidFill>
              </a:rPr>
              <a:t>——</a:t>
            </a:r>
            <a:r>
              <a:rPr lang="zh-CN" altLang="en-US" sz="2000" b="1" dirty="0">
                <a:solidFill>
                  <a:srgbClr val="A53010"/>
                </a:solidFill>
              </a:rPr>
              <a:t>但过程并不一定是一帆风顺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	</a:t>
            </a:r>
            <a:r>
              <a:rPr lang="en-US" altLang="zh-CN" sz="1600" b="1" dirty="0">
                <a:solidFill>
                  <a:schemeClr val="tx1"/>
                </a:solidFill>
              </a:rPr>
              <a:t>	——</a:t>
            </a:r>
            <a:r>
              <a:rPr lang="zh-CN" altLang="en-US" sz="1600" b="1" dirty="0">
                <a:solidFill>
                  <a:schemeClr val="tx1"/>
                </a:solidFill>
              </a:rPr>
              <a:t>我们一生成圣的道路亦是如此：神预定我们最终要与祂同在永享福乐；但在世上我们有苦难，让我们靠耶稣度过今世！（约</a:t>
            </a:r>
            <a:r>
              <a:rPr lang="en-US" altLang="zh-CN" sz="1600" b="1" dirty="0">
                <a:solidFill>
                  <a:schemeClr val="tx1"/>
                </a:solidFill>
              </a:rPr>
              <a:t>16:33</a:t>
            </a:r>
            <a:r>
              <a:rPr lang="zh-CN" altLang="en-US" sz="1600" b="1" dirty="0">
                <a:solidFill>
                  <a:schemeClr val="tx1"/>
                </a:solidFill>
              </a:rPr>
              <a:t>，林后</a:t>
            </a:r>
            <a:r>
              <a:rPr lang="en-US" altLang="zh-CN" sz="1600" b="1" dirty="0">
                <a:solidFill>
                  <a:schemeClr val="tx1"/>
                </a:solidFill>
              </a:rPr>
              <a:t>4:17</a:t>
            </a:r>
            <a:r>
              <a:rPr lang="zh-CN" altLang="en-US" sz="1600" b="1" dirty="0">
                <a:solidFill>
                  <a:schemeClr val="tx1"/>
                </a:solidFill>
              </a:rPr>
              <a:t>，启</a:t>
            </a:r>
            <a:r>
              <a:rPr lang="en-US" altLang="zh-CN" sz="1600" b="1" dirty="0">
                <a:solidFill>
                  <a:schemeClr val="tx1"/>
                </a:solidFill>
              </a:rPr>
              <a:t>21-22)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识破世界的诡计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		</a:t>
            </a:r>
            <a:r>
              <a:rPr lang="en-US" altLang="zh-CN" sz="1600" b="1" dirty="0">
                <a:solidFill>
                  <a:schemeClr val="tx1"/>
                </a:solidFill>
              </a:rPr>
              <a:t>——</a:t>
            </a:r>
            <a:r>
              <a:rPr lang="zh-CN" altLang="en-US" sz="1600" b="1" dirty="0">
                <a:solidFill>
                  <a:schemeClr val="tx1"/>
                </a:solidFill>
              </a:rPr>
              <a:t>属灵争战有时像温水煮青蛙，让我们在忙碌与中一点点远离神。求神赐给我们智慧，分辨真实的需要与世界的诡计；与神亲近，享受责任中的喜乐，躲避无益的劳碌虚空（传</a:t>
            </a:r>
            <a:r>
              <a:rPr lang="en-US" altLang="zh-CN" sz="1600" b="1" dirty="0">
                <a:solidFill>
                  <a:schemeClr val="tx1"/>
                </a:solidFill>
              </a:rPr>
              <a:t>12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53010"/>
                </a:solidFill>
              </a:rPr>
              <a:t>坚定依靠神的话语</a:t>
            </a:r>
            <a:endParaRPr lang="en-US" altLang="zh-CN" sz="2000" b="1" dirty="0">
              <a:solidFill>
                <a:srgbClr val="A5301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olidFill>
                  <a:srgbClr val="A53010"/>
                </a:solidFill>
              </a:rPr>
              <a:t>		</a:t>
            </a:r>
            <a:r>
              <a:rPr lang="en-US" altLang="zh-CN" sz="1600" b="1" dirty="0">
                <a:solidFill>
                  <a:schemeClr val="tx1"/>
                </a:solidFill>
              </a:rPr>
              <a:t>——</a:t>
            </a:r>
            <a:r>
              <a:rPr lang="zh-CN" altLang="en-US" sz="1600" b="1" dirty="0">
                <a:solidFill>
                  <a:schemeClr val="tx1"/>
                </a:solidFill>
              </a:rPr>
              <a:t>在日常的生活中，或大或小的决定中，高山或低谷中，让我们用神的话语作为最宝贵的依靠，帮助我们过好每一天 （弗</a:t>
            </a:r>
            <a:r>
              <a:rPr lang="en-US" altLang="zh-CN" sz="1600" b="1" dirty="0">
                <a:solidFill>
                  <a:schemeClr val="tx1"/>
                </a:solidFill>
              </a:rPr>
              <a:t>6:17</a:t>
            </a:r>
            <a:r>
              <a:rPr lang="zh-CN" altLang="en-US" sz="1600" b="1" dirty="0">
                <a:solidFill>
                  <a:schemeClr val="tx1"/>
                </a:solidFill>
              </a:rPr>
              <a:t>，诗</a:t>
            </a:r>
            <a:r>
              <a:rPr lang="en-US" altLang="zh-CN" sz="1600" b="1" dirty="0">
                <a:solidFill>
                  <a:schemeClr val="tx1"/>
                </a:solidFill>
              </a:rPr>
              <a:t>119:105,</a:t>
            </a:r>
            <a:r>
              <a:rPr lang="zh-CN" altLang="en-US" sz="1600" b="1" dirty="0">
                <a:solidFill>
                  <a:schemeClr val="tx1"/>
                </a:solidFill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130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5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AB676D-E6F5-1F2B-0AF6-F7A2C274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58" y="624110"/>
            <a:ext cx="8911687" cy="760016"/>
          </a:xfrm>
        </p:spPr>
        <p:txBody>
          <a:bodyPr/>
          <a:lstStyle/>
          <a:p>
            <a:r>
              <a:rPr lang="zh-CN" altLang="en-US" u="sng" dirty="0"/>
              <a:t>出埃及记 </a:t>
            </a:r>
            <a:r>
              <a:rPr lang="en-US" altLang="zh-CN" u="sng" dirty="0"/>
              <a:t>5:1-9</a:t>
            </a:r>
            <a:endParaRPr lang="en-US" u="sng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A87E9A-2C55-65F0-2517-F797ABFB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58" y="1384126"/>
            <a:ext cx="10236374" cy="49436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altLang="zh-CN" sz="2400" b="1" dirty="0"/>
              <a:t>1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后来摩西、亚伦去对法老说：耶和华以色列的神这样说：容我的百姓去，在旷野向我守节。’”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法老说：“耶和华是谁，使我听他的话，容以色列人去呢？我不认识耶和华，也不容以色列人去。”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他们说：“希伯来人的神遇见了我们。求你容我们往旷野去，走三天的路程，祭祀耶和华我们的神，免得他用瘟疫、刀兵攻击我们。”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4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埃及王对他们说：“摩西，亚伦，你们为什么叫百姓旷工呢？你们去担你们的担子吧！”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又说：“看哪，这地的以色列人如今众多，你们竟叫他们歇下担子！”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当天，法老吩咐督工的和官长说：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 “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你们不可照常把草给百姓做砖，叫他们自己去捡草。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8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他们素常做砖的数目，你们仍旧向他们要，一点不可减少。因为他们是懒惰的，所以呼求说：‘容我们去祭祀我们的神。’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你们要把更重的工夫加在这些人身上，叫他们劳碌，不听虚谎的言语。”</a:t>
            </a:r>
          </a:p>
        </p:txBody>
      </p:sp>
    </p:spTree>
    <p:extLst>
      <p:ext uri="{BB962C8B-B14F-4D97-AF65-F5344CB8AC3E}">
        <p14:creationId xmlns:p14="http://schemas.microsoft.com/office/powerpoint/2010/main" val="302345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093ED6-271F-456C-1768-F339CE9D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44" y="1469720"/>
            <a:ext cx="10023433" cy="37776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5000"/>
              </a:lnSpc>
              <a:buNone/>
            </a:pPr>
            <a:r>
              <a:rPr lang="en-US" altLang="zh-CN" sz="2400" b="1" dirty="0"/>
              <a:t>10 </a:t>
            </a:r>
            <a:r>
              <a:rPr lang="zh-CN" altLang="en-US" sz="2400" b="1" dirty="0"/>
              <a:t>督工的和官长出来对百姓说：“法老这样说：‘我不给你们草， </a:t>
            </a:r>
            <a:r>
              <a:rPr lang="en-US" altLang="zh-CN" sz="2400" b="1" dirty="0"/>
              <a:t>11 </a:t>
            </a:r>
            <a:r>
              <a:rPr lang="zh-CN" altLang="en-US" sz="2400" b="1" dirty="0"/>
              <a:t>你们自己在哪里能找草，就往哪里去找吧！但你们的工一点不可减少。’” </a:t>
            </a:r>
            <a:r>
              <a:rPr lang="en-US" altLang="zh-CN" sz="2400" b="1" dirty="0"/>
              <a:t>12 </a:t>
            </a:r>
            <a:r>
              <a:rPr lang="zh-CN" altLang="en-US" sz="2400" b="1" dirty="0"/>
              <a:t>于是百姓散在埃及遍地，捡碎秸当做草。 </a:t>
            </a:r>
            <a:r>
              <a:rPr lang="en-US" altLang="zh-CN" sz="2400" b="1" dirty="0"/>
              <a:t>13 </a:t>
            </a:r>
            <a:r>
              <a:rPr lang="zh-CN" altLang="en-US" sz="2400" b="1" dirty="0"/>
              <a:t>督工的催着说：“你们一天当完一天的工，与先前有草一样。” </a:t>
            </a:r>
            <a:r>
              <a:rPr lang="en-US" altLang="zh-CN" sz="2400" b="1" dirty="0"/>
              <a:t>14 </a:t>
            </a:r>
            <a:r>
              <a:rPr lang="zh-CN" altLang="en-US" sz="2400" b="1" dirty="0"/>
              <a:t>法老督工的责打他所派以色列人的官长，说：“你们昨天、今天为什么没有照向来的数目做砖，完你们的工作呢？”</a:t>
            </a:r>
            <a:endParaRPr lang="en-US" sz="2400" b="1" dirty="0"/>
          </a:p>
          <a:p>
            <a:pPr algn="just">
              <a:lnSpc>
                <a:spcPct val="125000"/>
              </a:lnSpc>
            </a:pPr>
            <a:endParaRPr lang="en-US" sz="24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6171277-F251-5B07-CD41-B927713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58" y="624110"/>
            <a:ext cx="8911687" cy="760016"/>
          </a:xfrm>
        </p:spPr>
        <p:txBody>
          <a:bodyPr/>
          <a:lstStyle/>
          <a:p>
            <a:r>
              <a:rPr lang="zh-CN" altLang="en-US" u="sng" dirty="0"/>
              <a:t>出埃及记 </a:t>
            </a:r>
            <a:r>
              <a:rPr lang="en-US" altLang="zh-CN" u="sng" dirty="0"/>
              <a:t>5:10-14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85898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68A442-A745-CF76-CAEB-5AD3DAF2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zh-CN" altLang="en-US" u="sng" dirty="0"/>
              <a:t>上下文背景 </a:t>
            </a:r>
            <a:r>
              <a:rPr lang="en-US" altLang="zh-CN" u="sng" dirty="0"/>
              <a:t>—— </a:t>
            </a:r>
            <a:r>
              <a:rPr lang="zh-CN" altLang="en-US" u="sng" dirty="0"/>
              <a:t>出埃及记 </a:t>
            </a:r>
            <a:r>
              <a:rPr lang="en-US" altLang="zh-CN" u="sng" dirty="0"/>
              <a:t>3-4</a:t>
            </a:r>
            <a:endParaRPr lang="en-US" u="sng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AA0185-7C0E-6A96-ABB0-CE8CAF6ED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77966"/>
            <a:ext cx="10098589" cy="4849661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耶和华的使者从荆棘里火焰中向摩西显现。摩西观看，不料，荆棘被火烧着，却没有烧毁。</a:t>
            </a:r>
            <a:r>
              <a:rPr lang="en-US" altLang="zh-CN" sz="2400" b="1" dirty="0">
                <a:solidFill>
                  <a:schemeClr val="tx1"/>
                </a:solidFill>
              </a:rPr>
              <a:t>(</a:t>
            </a:r>
            <a:r>
              <a:rPr lang="zh-CN" altLang="en-US" sz="2400" b="1" dirty="0">
                <a:solidFill>
                  <a:schemeClr val="tx1"/>
                </a:solidFill>
              </a:rPr>
              <a:t>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3:2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故此，我要打发你去见法老，使你可以将我的百姓以色列人从埃及领出来。</a:t>
            </a:r>
            <a:r>
              <a:rPr lang="en-US" altLang="zh-CN" sz="2400" b="1" dirty="0">
                <a:solidFill>
                  <a:schemeClr val="tx1"/>
                </a:solidFill>
              </a:rPr>
              <a:t> (</a:t>
            </a:r>
            <a:r>
              <a:rPr lang="zh-CN" altLang="en-US" sz="2400" b="1" dirty="0">
                <a:solidFill>
                  <a:schemeClr val="tx1"/>
                </a:solidFill>
              </a:rPr>
              <a:t>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3:10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你要将当说的话传给他，我也要赐你和他口才，又要指教你们所当行的事。</a:t>
            </a:r>
            <a:r>
              <a:rPr lang="en-US" altLang="zh-CN" sz="2400" b="1" dirty="0">
                <a:solidFill>
                  <a:schemeClr val="tx1"/>
                </a:solidFill>
              </a:rPr>
              <a:t> (</a:t>
            </a:r>
            <a:r>
              <a:rPr lang="zh-CN" altLang="en-US" sz="2400" b="1" dirty="0">
                <a:solidFill>
                  <a:schemeClr val="tx1"/>
                </a:solidFill>
              </a:rPr>
              <a:t>出埃及记 </a:t>
            </a:r>
            <a:r>
              <a:rPr lang="en-US" altLang="zh-CN" sz="2400" b="1" dirty="0"/>
              <a:t>4:15 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摩西、亚伦就去招聚以色列的众长老。亚伦将耶和华对摩西所说的一切话述说了一遍，又在百姓眼前行了那些神迹。百姓就信了。以色列人听见耶和华眷顾他们，鉴察他们的困苦，就低头下拜。</a:t>
            </a:r>
            <a:r>
              <a:rPr lang="en-US" altLang="zh-CN" sz="2400" b="1" dirty="0">
                <a:solidFill>
                  <a:schemeClr val="tx1"/>
                </a:solidFill>
              </a:rPr>
              <a:t> (</a:t>
            </a:r>
            <a:r>
              <a:rPr lang="zh-CN" altLang="en-US" sz="2400" b="1" dirty="0">
                <a:solidFill>
                  <a:schemeClr val="tx1"/>
                </a:solidFill>
              </a:rPr>
              <a:t>出埃及记 </a:t>
            </a:r>
            <a:r>
              <a:rPr lang="en-US" altLang="zh-CN" sz="2400" b="1" dirty="0"/>
              <a:t>4:29-31 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rgbClr val="A5301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B11997-C4B1-E7AC-FF8E-A18A13AB345C}"/>
              </a:ext>
            </a:extLst>
          </p:cNvPr>
          <p:cNvSpPr txBox="1"/>
          <p:nvPr/>
        </p:nvSpPr>
        <p:spPr>
          <a:xfrm>
            <a:off x="1410744" y="6087648"/>
            <a:ext cx="10553700" cy="461665"/>
          </a:xfrm>
          <a:prstGeom prst="rect">
            <a:avLst/>
          </a:prstGeom>
          <a:solidFill>
            <a:srgbClr val="C000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神应许必要帮助、引领摩西和祂的以色列民，带领他们出埃及到流奶与蜜之地</a:t>
            </a:r>
            <a:endParaRPr 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97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4F7E-41B6-7C13-52E2-C19263B0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70DC7-A3AF-98BC-4436-15BED2C8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zh-CN" altLang="en-US" u="sng" dirty="0"/>
              <a:t>上下文背景 </a:t>
            </a:r>
            <a:r>
              <a:rPr lang="en-US" altLang="zh-CN" u="sng" dirty="0"/>
              <a:t>—— </a:t>
            </a:r>
            <a:r>
              <a:rPr lang="zh-CN" altLang="en-US" u="sng" dirty="0"/>
              <a:t>出埃及记 </a:t>
            </a:r>
            <a:r>
              <a:rPr lang="en-US" altLang="zh-CN" u="sng" dirty="0"/>
              <a:t>7-12</a:t>
            </a:r>
            <a:endParaRPr lang="en-US" u="sng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EA6893-1B9B-7348-E748-B4381E67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1270818"/>
            <a:ext cx="10098589" cy="484966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血灾 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7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蛙灾、虱灾、蝇灾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8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畜疫之灾、疮灾、雹灾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9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蝗灾、黑暗之灾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10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击杀长子之灾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11-12</a:t>
            </a:r>
            <a:r>
              <a:rPr lang="zh-CN" altLang="en-US" sz="2400" b="1" dirty="0">
                <a:solidFill>
                  <a:schemeClr val="tx1"/>
                </a:solidFill>
              </a:rPr>
              <a:t>）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夜间，法老召了摩西、亚伦来，说：“起来！连你们带以色列人从我民中出去，依你们所说的去侍奉耶和华吧！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12:31)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以色列人住在埃及共有四百三十年。正满了四百三十年的那一天，耶和华的军队都从埃及地出来了</a:t>
            </a:r>
            <a:r>
              <a:rPr lang="zh-CN" altLang="en-US" sz="2400" b="1" dirty="0">
                <a:solidFill>
                  <a:schemeClr val="tx1"/>
                </a:solidFill>
              </a:rPr>
              <a:t>（出埃及记 </a:t>
            </a:r>
            <a:r>
              <a:rPr lang="en-US" altLang="zh-CN" sz="2400" b="1" dirty="0">
                <a:solidFill>
                  <a:schemeClr val="tx1"/>
                </a:solidFill>
              </a:rPr>
              <a:t>12:40-41)</a:t>
            </a:r>
          </a:p>
          <a:p>
            <a:pPr algn="just">
              <a:lnSpc>
                <a:spcPct val="125000"/>
              </a:lnSpc>
            </a:pPr>
            <a:endParaRPr lang="en-US" sz="2400" b="1" dirty="0">
              <a:solidFill>
                <a:srgbClr val="A5301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FC4D07-7AA2-614B-88B2-E43C940C5C7A}"/>
              </a:ext>
            </a:extLst>
          </p:cNvPr>
          <p:cNvSpPr txBox="1"/>
          <p:nvPr/>
        </p:nvSpPr>
        <p:spPr>
          <a:xfrm>
            <a:off x="1862723" y="5996794"/>
            <a:ext cx="9649739" cy="461665"/>
          </a:xfrm>
          <a:prstGeom prst="rect">
            <a:avLst/>
          </a:prstGeom>
          <a:solidFill>
            <a:srgbClr val="C000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神行大能奇事、击溃世上的王（法老），拯救祂的百姓离开埃及</a:t>
            </a:r>
            <a:endParaRPr 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89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80D28-9C35-736E-1705-4AA63415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FD38A-546E-2535-9BC1-2E5A90324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zh-CN" altLang="en-US" u="sng" dirty="0"/>
              <a:t>出埃及记 </a:t>
            </a:r>
            <a:r>
              <a:rPr lang="en-US" altLang="zh-CN" u="sng" dirty="0"/>
              <a:t>5:1-14</a:t>
            </a:r>
            <a:endParaRPr lang="en-US" u="sng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D86C4D-4820-2BEC-8AB4-C35CCEB3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1270818"/>
            <a:ext cx="10098589" cy="4849661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蒙召后的逆境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—— </a:t>
            </a:r>
            <a:r>
              <a:rPr lang="zh-CN" altLang="en-US" sz="2000" b="1" dirty="0">
                <a:solidFill>
                  <a:schemeClr val="tx1"/>
                </a:solidFill>
              </a:rPr>
              <a:t>法老说：耶和华是谁，使我听他的话，容以色列人去呢？我不认识耶和华，也</a:t>
            </a:r>
            <a:r>
              <a:rPr lang="zh-CN" altLang="en-US" sz="2000" b="1" u="sng" dirty="0">
                <a:solidFill>
                  <a:srgbClr val="A53010"/>
                </a:solidFill>
              </a:rPr>
              <a:t>不容以色列人去</a:t>
            </a:r>
            <a:r>
              <a:rPr lang="en-US" altLang="zh-CN" sz="2000" b="1" u="sng" dirty="0">
                <a:solidFill>
                  <a:srgbClr val="A53010"/>
                </a:solidFill>
              </a:rPr>
              <a:t>……</a:t>
            </a:r>
            <a:r>
              <a:rPr lang="zh-CN" altLang="en-US" sz="2000" b="1" u="sng" dirty="0">
                <a:solidFill>
                  <a:srgbClr val="A53010"/>
                </a:solidFill>
              </a:rPr>
              <a:t>要把更重的工夫加在这些人身上</a:t>
            </a:r>
            <a:endParaRPr lang="en-US" altLang="zh-CN" sz="2000" b="1" u="sng" dirty="0">
              <a:solidFill>
                <a:srgbClr val="A53010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世界上的重担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US" altLang="zh-CN" sz="2400" b="1" dirty="0">
                <a:solidFill>
                  <a:srgbClr val="A53010"/>
                </a:solidFill>
              </a:rPr>
              <a:t>	   </a:t>
            </a:r>
            <a:r>
              <a:rPr lang="en-US" altLang="zh-CN" sz="2000" b="1" dirty="0">
                <a:solidFill>
                  <a:schemeClr val="tx1"/>
                </a:solidFill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</a:rPr>
              <a:t> 他们素常做砖的数目，你们仍旧向他们要，一点不可减少。因为他们是懒惰的，</a:t>
            </a:r>
            <a:r>
              <a:rPr lang="en-US" altLang="zh-CN" sz="2000" b="1" dirty="0">
                <a:solidFill>
                  <a:schemeClr val="tx1"/>
                </a:solidFill>
              </a:rPr>
              <a:t>	</a:t>
            </a:r>
            <a:r>
              <a:rPr lang="zh-CN" altLang="en-US" sz="2000" b="1" dirty="0">
                <a:solidFill>
                  <a:schemeClr val="tx1"/>
                </a:solidFill>
              </a:rPr>
              <a:t>所以呼求说：容我们去</a:t>
            </a:r>
            <a:r>
              <a:rPr lang="zh-CN" altLang="en-US" sz="2000" b="1" u="sng" dirty="0">
                <a:solidFill>
                  <a:srgbClr val="A53010"/>
                </a:solidFill>
              </a:rPr>
              <a:t>祭祀我们的神</a:t>
            </a:r>
            <a:r>
              <a:rPr lang="zh-CN" altLang="en-US" sz="2000" b="1" dirty="0">
                <a:solidFill>
                  <a:schemeClr val="tx1"/>
                </a:solidFill>
              </a:rPr>
              <a:t>。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生命中的依靠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	</a:t>
            </a:r>
            <a:r>
              <a:rPr lang="en-US" altLang="zh-CN" sz="2000" b="1" dirty="0">
                <a:solidFill>
                  <a:schemeClr val="tx1"/>
                </a:solidFill>
              </a:rPr>
              <a:t>—— </a:t>
            </a:r>
            <a:r>
              <a:rPr lang="zh-CN" altLang="en-US" sz="2000" b="1" dirty="0">
                <a:solidFill>
                  <a:schemeClr val="tx1"/>
                </a:solidFill>
              </a:rPr>
              <a:t>你们要把更重的工夫加在这些人身上，叫他们劳碌，不听</a:t>
            </a:r>
            <a:r>
              <a:rPr lang="zh-CN" altLang="en-US" sz="2000" b="1" u="sng" dirty="0">
                <a:solidFill>
                  <a:srgbClr val="A53010"/>
                </a:solidFill>
              </a:rPr>
              <a:t>虚谎的言语</a:t>
            </a:r>
            <a:r>
              <a:rPr lang="zh-CN" altLang="en-US" sz="2000" b="1" dirty="0">
                <a:solidFill>
                  <a:schemeClr val="tx1"/>
                </a:solidFill>
              </a:rPr>
              <a:t>。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endParaRPr lang="en-US" altLang="zh-CN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7D33E33-4317-D4F9-3375-170423AC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en-US" altLang="zh-CN" u="sng" dirty="0"/>
              <a:t>1. </a:t>
            </a:r>
            <a:r>
              <a:rPr lang="zh-CN" altLang="en-US" u="sng" dirty="0"/>
              <a:t>蒙召后的逆境 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8E04FB2-C0A1-CEA6-D9E5-10AD1FB4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53235"/>
            <a:ext cx="10098589" cy="3443191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A53010"/>
                </a:solidFill>
              </a:rPr>
              <a:t>摩西与亚伦的话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5:1 </a:t>
            </a:r>
            <a:r>
              <a:rPr lang="zh-CN" altLang="en-US" sz="1800" b="1" dirty="0">
                <a:solidFill>
                  <a:schemeClr val="tx1"/>
                </a:solidFill>
              </a:rPr>
              <a:t>后来摩西、亚伦去对法老说：耶和华以色列的神这样说：容我的百姓去，在旷野向我守节。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5:3 </a:t>
            </a:r>
            <a:r>
              <a:rPr lang="zh-CN" altLang="en-US" sz="1800" b="1" dirty="0">
                <a:solidFill>
                  <a:schemeClr val="tx1"/>
                </a:solidFill>
              </a:rPr>
              <a:t>他们说：“</a:t>
            </a:r>
            <a:r>
              <a:rPr lang="zh-CN" altLang="en-US" sz="1800" b="1" u="sng" dirty="0">
                <a:solidFill>
                  <a:schemeClr val="tx1"/>
                </a:solidFill>
              </a:rPr>
              <a:t>希伯来人的神遇见了我们。求你容我们往旷野去，走三天的路程，祭祀耶和华我们的神</a:t>
            </a:r>
            <a:r>
              <a:rPr lang="zh-CN" altLang="en-US" sz="1800" b="1" dirty="0">
                <a:solidFill>
                  <a:schemeClr val="tx1"/>
                </a:solidFill>
              </a:rPr>
              <a:t>，免得他用瘟疫、刀兵攻击我们。”</a:t>
            </a: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A53010"/>
                </a:solidFill>
              </a:rPr>
              <a:t>神对摩西的吩咐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US" altLang="zh-CN" sz="2400" b="1" dirty="0">
                <a:solidFill>
                  <a:srgbClr val="A53010"/>
                </a:solidFill>
              </a:rPr>
              <a:t>	</a:t>
            </a:r>
            <a:r>
              <a:rPr lang="zh-CN" altLang="en-US" sz="2400" b="1" dirty="0">
                <a:solidFill>
                  <a:srgbClr val="A53010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3:18 </a:t>
            </a:r>
            <a:r>
              <a:rPr lang="zh-CN" altLang="en-US" b="1" dirty="0">
                <a:solidFill>
                  <a:schemeClr val="tx1"/>
                </a:solidFill>
              </a:rPr>
              <a:t>他们必听你的话。你和以色列的长老要去见埃及王，对他说：‘</a:t>
            </a:r>
            <a:r>
              <a:rPr lang="zh-CN" altLang="en-US" b="1" u="sng" dirty="0">
                <a:solidFill>
                  <a:schemeClr val="tx1"/>
                </a:solidFill>
              </a:rPr>
              <a:t>耶和华希伯来人的神遇见</a:t>
            </a:r>
            <a:r>
              <a:rPr lang="en-US" altLang="zh-CN" b="1" dirty="0">
                <a:solidFill>
                  <a:schemeClr val="tx1"/>
                </a:solidFill>
              </a:rPr>
              <a:t>	</a:t>
            </a:r>
            <a:r>
              <a:rPr lang="zh-CN" altLang="en-US" b="1" u="sng" dirty="0">
                <a:solidFill>
                  <a:schemeClr val="tx1"/>
                </a:solidFill>
              </a:rPr>
              <a:t>了我们，现在求你容我们往旷野去，走三天的路程，为要祭祀耶和华我们的神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54B351-0A1D-B9DE-25F7-BC5693B6F573}"/>
              </a:ext>
            </a:extLst>
          </p:cNvPr>
          <p:cNvSpPr txBox="1"/>
          <p:nvPr/>
        </p:nvSpPr>
        <p:spPr>
          <a:xfrm>
            <a:off x="1638300" y="4740058"/>
            <a:ext cx="10230111" cy="18950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摩西在信心不足后的顺服：忠心、没有偏差地向法老传达神的话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3-4</a:t>
            </a: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章中并未出现“免得他用瘟疫、刀兵攻击我们”；但摩西看到不顺服神的严重后果（</a:t>
            </a:r>
            <a:r>
              <a:rPr lang="en-US" altLang="zh-CN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4:24)</a:t>
            </a: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，对于神有更多的敬畏之心。摩西意识到遵行神的命令、敬拜神不是可有可无的选择，而是关乎生命的责任。</a:t>
            </a:r>
            <a:endParaRPr lang="en-US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1C948-8870-FD59-BB33-6CEB82EF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FB54D4-9DCB-5A33-770D-35D0E4F1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en-US" altLang="zh-CN" u="sng" dirty="0"/>
              <a:t>1. </a:t>
            </a:r>
            <a:r>
              <a:rPr lang="zh-CN" altLang="en-US" u="sng" dirty="0"/>
              <a:t>蒙召后的逆境 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81048519-FD09-6A46-7665-78DB44160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53235"/>
            <a:ext cx="10098589" cy="3443191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A53010"/>
                </a:solidFill>
              </a:rPr>
              <a:t>法老的回应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5:2 </a:t>
            </a:r>
            <a:r>
              <a:rPr lang="zh-CN" altLang="en-US" sz="1800" b="1" dirty="0">
                <a:solidFill>
                  <a:schemeClr val="tx1"/>
                </a:solidFill>
              </a:rPr>
              <a:t>法老说：“</a:t>
            </a:r>
            <a:r>
              <a:rPr lang="zh-CN" altLang="en-US" sz="1800" b="1" u="sng" dirty="0">
                <a:solidFill>
                  <a:schemeClr val="tx1"/>
                </a:solidFill>
              </a:rPr>
              <a:t>耶和华是谁</a:t>
            </a:r>
            <a:r>
              <a:rPr lang="zh-CN" altLang="en-US" sz="1800" b="1" dirty="0">
                <a:solidFill>
                  <a:schemeClr val="tx1"/>
                </a:solidFill>
              </a:rPr>
              <a:t>，使我听他的话，容以色列人去呢？</a:t>
            </a:r>
            <a:r>
              <a:rPr lang="zh-CN" altLang="en-US" sz="1800" b="1" u="sng" dirty="0">
                <a:solidFill>
                  <a:schemeClr val="tx1"/>
                </a:solidFill>
              </a:rPr>
              <a:t>我不认识耶和华</a:t>
            </a:r>
            <a:r>
              <a:rPr lang="zh-CN" altLang="en-US" sz="1800" b="1" dirty="0">
                <a:solidFill>
                  <a:schemeClr val="tx1"/>
                </a:solidFill>
              </a:rPr>
              <a:t>，也不容以色列人去。”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5:4-5 </a:t>
            </a:r>
            <a:r>
              <a:rPr lang="zh-CN" altLang="en-US" sz="1800" b="1" dirty="0">
                <a:solidFill>
                  <a:schemeClr val="tx1"/>
                </a:solidFill>
              </a:rPr>
              <a:t>埃及王对他们说：“摩西，亚伦，</a:t>
            </a:r>
            <a:r>
              <a:rPr lang="zh-CN" altLang="en-US" sz="1800" b="1" u="sng" dirty="0">
                <a:solidFill>
                  <a:schemeClr val="tx1"/>
                </a:solidFill>
              </a:rPr>
              <a:t>你们为什么叫百姓旷工呢</a:t>
            </a:r>
            <a:r>
              <a:rPr lang="zh-CN" altLang="en-US" sz="1800" b="1" dirty="0">
                <a:solidFill>
                  <a:schemeClr val="tx1"/>
                </a:solidFill>
              </a:rPr>
              <a:t>？你们去担你们的担子吧！” 又说：“看哪，这地的以色列人如今众多，你们竟叫他们歇下担子！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18D24C-A5ED-3BA0-0571-7C6DAA0E7A51}"/>
              </a:ext>
            </a:extLst>
          </p:cNvPr>
          <p:cNvSpPr txBox="1"/>
          <p:nvPr/>
        </p:nvSpPr>
        <p:spPr>
          <a:xfrm>
            <a:off x="1638300" y="3694135"/>
            <a:ext cx="10230111" cy="18950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「耶和华是谁」：埃及之王的骄傲、对于神的蔑视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「我不认识耶和华」：刚硬的心抵挡真理，不认识神也不想认识神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「你们为什么叫百姓旷工呢？」：不认识、不尊重神的人，只会看到世上的利益，看不到人真正的需要（亲近、敬拜神）</a:t>
            </a:r>
            <a:endParaRPr lang="en-US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87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A89F2-78E2-DB6E-7AAE-9D4F9E74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26FD07-086E-6AF8-939B-8D1A8CE1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30373"/>
            <a:ext cx="8911687" cy="1280890"/>
          </a:xfrm>
        </p:spPr>
        <p:txBody>
          <a:bodyPr/>
          <a:lstStyle/>
          <a:p>
            <a:r>
              <a:rPr lang="en-US" altLang="zh-CN" u="sng" dirty="0"/>
              <a:t>1. </a:t>
            </a:r>
            <a:r>
              <a:rPr lang="zh-CN" altLang="en-US" u="sng" dirty="0"/>
              <a:t>蒙召后的逆境 </a:t>
            </a:r>
            <a:endParaRPr lang="en-US" u="sng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55B0A8E-6405-9EF8-85AD-75F40820B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353236"/>
            <a:ext cx="10098589" cy="2955718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A53010"/>
                </a:solidFill>
              </a:rPr>
              <a:t>法老变本加厉的逼迫</a:t>
            </a:r>
            <a:endParaRPr lang="en-US" altLang="zh-CN" sz="2400" b="1" dirty="0">
              <a:solidFill>
                <a:srgbClr val="A53010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5:6-9 </a:t>
            </a:r>
            <a:r>
              <a:rPr lang="zh-CN" altLang="en-US" sz="1800" b="1" dirty="0">
                <a:solidFill>
                  <a:schemeClr val="tx1"/>
                </a:solidFill>
              </a:rPr>
              <a:t>当天，法老吩咐督工的和官长说：你们不可照常把草给百姓做砖，叫他们自己去捡草。 他们素常做砖的数目，你们仍旧向他们要，一点不可减少。因为他们是懒惰的</a:t>
            </a:r>
            <a:r>
              <a:rPr lang="en-US" altLang="zh-CN" sz="1800" b="1" dirty="0">
                <a:solidFill>
                  <a:schemeClr val="tx1"/>
                </a:solidFill>
              </a:rPr>
              <a:t>……</a:t>
            </a:r>
            <a:r>
              <a:rPr lang="zh-CN" altLang="en-US" sz="1800" b="1" dirty="0">
                <a:solidFill>
                  <a:schemeClr val="tx1"/>
                </a:solidFill>
              </a:rPr>
              <a:t>你们要把更重的工夫加在这些人身上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marL="457200" lvl="1" indent="0" algn="just">
              <a:lnSpc>
                <a:spcPct val="125000"/>
              </a:lnSpc>
              <a:buNone/>
            </a:pPr>
            <a:r>
              <a:rPr lang="en-US" altLang="zh-CN" sz="1800" b="1" dirty="0">
                <a:solidFill>
                  <a:schemeClr val="tx1"/>
                </a:solidFill>
              </a:rPr>
              <a:t>5:10-13 </a:t>
            </a:r>
            <a:r>
              <a:rPr lang="zh-CN" altLang="en-US" sz="1800" b="1" dirty="0">
                <a:solidFill>
                  <a:schemeClr val="tx1"/>
                </a:solidFill>
              </a:rPr>
              <a:t> 督工的和官长出来对百姓说：“法老这样说：‘我不给你们草， 你们自己在哪里能找草，就往哪里去找吧！但你们的工一点不可减少。’”于是百姓散在埃及遍地，捡碎秸当做草。 督工的催着说：“你们一天当完一天的工，与先前有草一样。”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A5E5AF-4EC5-F685-C8DF-B0F6B926A05F}"/>
              </a:ext>
            </a:extLst>
          </p:cNvPr>
          <p:cNvSpPr txBox="1"/>
          <p:nvPr/>
        </p:nvSpPr>
        <p:spPr>
          <a:xfrm>
            <a:off x="1638300" y="4308954"/>
            <a:ext cx="10230111" cy="143334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只需要做砖 </a:t>
            </a:r>
            <a:r>
              <a:rPr lang="en-US" altLang="zh-CN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 </a:t>
            </a: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既要做砖、还要自己找原材料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A5301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以色列人不仅要完成同样的产量，还要额外花大量时间去田间捡碎秸来代替。这不仅是体力的消耗，更是时间的剥夺，让他们完全没有喘息的机会。</a:t>
            </a:r>
            <a:endParaRPr lang="en-US" altLang="zh-CN" sz="2000" b="1" dirty="0">
              <a:solidFill>
                <a:srgbClr val="A5301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6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TM02900720[[fn=积分]]</Template>
  <TotalTime>441</TotalTime>
  <Words>2758</Words>
  <Application>Microsoft Office PowerPoint</Application>
  <PresentationFormat>宽屏</PresentationFormat>
  <Paragraphs>109</Paragraphs>
  <Slides>16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Wingdings 2</vt:lpstr>
      <vt:lpstr>Century Gothic</vt:lpstr>
      <vt:lpstr>Calibri</vt:lpstr>
      <vt:lpstr>Arial</vt:lpstr>
      <vt:lpstr>Wingdings 3</vt:lpstr>
      <vt:lpstr>华文楷体</vt:lpstr>
      <vt:lpstr>Calibri Light</vt:lpstr>
      <vt:lpstr>HDOfficeLightV0</vt:lpstr>
      <vt:lpstr>丝状</vt:lpstr>
      <vt:lpstr>出埃及记 5:1-14</vt:lpstr>
      <vt:lpstr>出埃及记 5:1-9</vt:lpstr>
      <vt:lpstr>出埃及记 5:10-14</vt:lpstr>
      <vt:lpstr>上下文背景 —— 出埃及记 3-4</vt:lpstr>
      <vt:lpstr>上下文背景 —— 出埃及记 7-12</vt:lpstr>
      <vt:lpstr>出埃及记 5:1-14</vt:lpstr>
      <vt:lpstr>1. 蒙召后的逆境 </vt:lpstr>
      <vt:lpstr>1. 蒙召后的逆境 </vt:lpstr>
      <vt:lpstr>1. 蒙召后的逆境 </vt:lpstr>
      <vt:lpstr>1. 蒙召后的逆境 </vt:lpstr>
      <vt:lpstr>1. 蒙召后的逆境 </vt:lpstr>
      <vt:lpstr>2. 世界上的重担</vt:lpstr>
      <vt:lpstr>2. 世界上的重担</vt:lpstr>
      <vt:lpstr>2. 世界上的重担 ——《传道书》的解答</vt:lpstr>
      <vt:lpstr>3. 生命中的依靠</vt:lpstr>
      <vt:lpstr>总结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Kaida Liu</dc:creator>
  <cp:lastModifiedBy>Kaida Liu</cp:lastModifiedBy>
  <cp:revision>20</cp:revision>
  <dcterms:created xsi:type="dcterms:W3CDTF">2026-05-05T06:03:22Z</dcterms:created>
  <dcterms:modified xsi:type="dcterms:W3CDTF">2026-05-08T06:09:17Z</dcterms:modified>
</cp:coreProperties>
</file>