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30"/>
  </p:notesMasterIdLst>
  <p:sldIdLst>
    <p:sldId id="256" r:id="rId2"/>
    <p:sldId id="289" r:id="rId3"/>
    <p:sldId id="257" r:id="rId4"/>
    <p:sldId id="258" r:id="rId5"/>
    <p:sldId id="259" r:id="rId6"/>
    <p:sldId id="290" r:id="rId7"/>
    <p:sldId id="264" r:id="rId8"/>
    <p:sldId id="272" r:id="rId9"/>
    <p:sldId id="273" r:id="rId10"/>
    <p:sldId id="274" r:id="rId11"/>
    <p:sldId id="284" r:id="rId12"/>
    <p:sldId id="275" r:id="rId13"/>
    <p:sldId id="262" r:id="rId14"/>
    <p:sldId id="276" r:id="rId15"/>
    <p:sldId id="294" r:id="rId16"/>
    <p:sldId id="292" r:id="rId17"/>
    <p:sldId id="291" r:id="rId18"/>
    <p:sldId id="293" r:id="rId19"/>
    <p:sldId id="295" r:id="rId20"/>
    <p:sldId id="296" r:id="rId21"/>
    <p:sldId id="280" r:id="rId22"/>
    <p:sldId id="297" r:id="rId23"/>
    <p:sldId id="299" r:id="rId24"/>
    <p:sldId id="300" r:id="rId25"/>
    <p:sldId id="298" r:id="rId26"/>
    <p:sldId id="302" r:id="rId27"/>
    <p:sldId id="303" r:id="rId28"/>
    <p:sldId id="271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30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浅色样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132" y="17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29D750-4F0D-4068-A0D8-12830702C11E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990C01-383E-4899-8A90-7A026917F7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310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90C01-383E-4899-8A90-7A026917F77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8131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BE54E3-E634-0584-F6A3-23C4B38E2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C61F5DE-7B86-ADBD-1246-399D559C88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6EAD968-559F-0D03-31E1-D337420FE3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214E921-4401-9DD7-4B5B-AD483AF907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90C01-383E-4899-8A90-7A026917F77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9093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E4E09C-B856-0F43-BE23-CAF421D6D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16BCCF83-6DF5-F9B0-62A2-5D537A2AF0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8D9381D-204E-9FD4-4E42-C09F1E8073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EBA4C3F-A9EB-0E44-5B03-511AF73B6A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90C01-383E-4899-8A90-7A026917F77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2935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A29A16-FDAB-9BAB-1308-EC744563C5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18678EA6-79CB-4F4B-213D-5CB88CBC6F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93595BA-7D80-4D09-4E68-A1142E84A0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363CC8C-CEC7-93FD-E236-387362C05A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735332-DB6D-432D-8D62-03D1E6DE0EB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2995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09CCC-A1C7-31F6-2647-885EF9C29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17665DA-CA4B-F19A-2333-13661A75FA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18690911-0EB1-AD0B-B6B9-C88E2A3061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2C50C2A-0D21-E676-47CB-A75262BAFF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735332-DB6D-432D-8D62-03D1E6DE0EB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7958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3AB63-392E-4A9E-7EBC-17333378D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106B49A-4638-3076-B118-6B9E49FD4B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34EDB64-D65A-0A26-C6FD-3A6278AE9A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F31624D-FD8C-AAB2-7DF6-37E5C8F02A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735332-DB6D-432D-8D62-03D1E6DE0EB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2532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CF16DF-F468-6B65-2154-BCCBDDA29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655C3D0-47F7-E12A-C8A8-5BD8107D90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092B305-7F5E-D645-123C-F752606FBC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70A8C2C-C105-1C66-A111-367F0BE141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735332-DB6D-432D-8D62-03D1E6DE0EB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8427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90C01-383E-4899-8A90-7A026917F77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4651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15E618-18E3-DE9F-9CA7-FC2B3405E1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16E46DF-343F-BAEB-DBF1-BFBAFF1C3C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F92C361-1D17-C444-2A49-B65F0AA9BF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3D1C381-310B-7A0D-2CBB-12F32F41C6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90C01-383E-4899-8A90-7A026917F77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213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E22E03-49F0-FF6C-AA60-B1366FD551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97A79E5-956A-4465-C782-CDE0ECE610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D5DC0A8-5F82-9D0A-F0C6-76FB59A443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21B0981-6A29-A263-EA83-038E5BE777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90C01-383E-4899-8A90-7A026917F77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5971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4C9B46-861E-C269-5941-A3190DC154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9BF9E94-C009-870C-9CDC-BFD7DAA1AA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1A072F3-FC45-48D4-511A-BD7EB3805C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EC52035-4794-B2BC-05B9-08D0A96358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90C01-383E-4899-8A90-7A026917F77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2867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EBDB1D-1945-395D-A2BA-6F5BFA4B51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100CE931-71AF-36AA-9276-8DE215F9A6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C49CDB18-B0C1-C857-7A23-2FAC506ADC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1A1F911-D442-181D-72DA-64862A5D06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90C01-383E-4899-8A90-7A026917F77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5767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74451-8EB0-4031-91F5-E2ACED1A0B5B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2413CE2-E3F0-43CA-904E-E4631927AC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46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描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74451-8EB0-4031-91F5-E2ACED1A0B5B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2413CE2-E3F0-43CA-904E-E4631927AC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969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引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74451-8EB0-4031-91F5-E2ACED1A0B5B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2413CE2-E3F0-43CA-904E-E4631927ACD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493999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74451-8EB0-4031-91F5-E2ACED1A0B5B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2413CE2-E3F0-43CA-904E-E4631927AC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0589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言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74451-8EB0-4031-91F5-E2ACED1A0B5B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2413CE2-E3F0-43CA-904E-E4631927ACDE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41476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或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74451-8EB0-4031-91F5-E2ACED1A0B5B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2413CE2-E3F0-43CA-904E-E4631927AC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8578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74451-8EB0-4031-91F5-E2ACED1A0B5B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13CE2-E3F0-43CA-904E-E4631927AC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2526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74451-8EB0-4031-91F5-E2ACED1A0B5B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13CE2-E3F0-43CA-904E-E4631927AC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651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>
            <a:lvl1pPr>
              <a:defRPr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>
            <a:lvl1pPr>
              <a:defRPr>
                <a:latin typeface="楷体" panose="02010609060101010101" pitchFamily="49" charset="-122"/>
                <a:ea typeface="楷体" panose="02010609060101010101" pitchFamily="49" charset="-122"/>
              </a:defRPr>
            </a:lvl1pPr>
            <a:lvl2pPr>
              <a:defRPr>
                <a:latin typeface="楷体" panose="02010609060101010101" pitchFamily="49" charset="-122"/>
                <a:ea typeface="楷体" panose="02010609060101010101" pitchFamily="49" charset="-122"/>
              </a:defRPr>
            </a:lvl2pPr>
            <a:lvl3pPr>
              <a:defRPr>
                <a:latin typeface="楷体" panose="02010609060101010101" pitchFamily="49" charset="-122"/>
                <a:ea typeface="楷体" panose="02010609060101010101" pitchFamily="49" charset="-122"/>
              </a:defRPr>
            </a:lvl3pPr>
            <a:lvl4pPr>
              <a:defRPr>
                <a:latin typeface="楷体" panose="02010609060101010101" pitchFamily="49" charset="-122"/>
                <a:ea typeface="楷体" panose="02010609060101010101" pitchFamily="49" charset="-122"/>
              </a:defRPr>
            </a:lvl4pPr>
            <a:lvl5pPr>
              <a:defRPr>
                <a:latin typeface="楷体" panose="02010609060101010101" pitchFamily="49" charset="-122"/>
                <a:ea typeface="楷体" panose="02010609060101010101" pitchFamily="49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74451-8EB0-4031-91F5-E2ACED1A0B5B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13CE2-E3F0-43CA-904E-E4631927AC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795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74451-8EB0-4031-91F5-E2ACED1A0B5B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2413CE2-E3F0-43CA-904E-E4631927AC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018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74451-8EB0-4031-91F5-E2ACED1A0B5B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2413CE2-E3F0-43CA-904E-E4631927AC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122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74451-8EB0-4031-91F5-E2ACED1A0B5B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2413CE2-E3F0-43CA-904E-E4631927AC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710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74451-8EB0-4031-91F5-E2ACED1A0B5B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13CE2-E3F0-43CA-904E-E4631927AC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352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74451-8EB0-4031-91F5-E2ACED1A0B5B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13CE2-E3F0-43CA-904E-E4631927AC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54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74451-8EB0-4031-91F5-E2ACED1A0B5B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13CE2-E3F0-43CA-904E-E4631927AC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799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74451-8EB0-4031-91F5-E2ACED1A0B5B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2413CE2-E3F0-43CA-904E-E4631927AC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377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B74451-8EB0-4031-91F5-E2ACED1A0B5B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2413CE2-E3F0-43CA-904E-E4631927AC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516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9583494A-9414-9427-ED5C-C7151B6D6B68}"/>
              </a:ext>
            </a:extLst>
          </p:cNvPr>
          <p:cNvSpPr txBox="1"/>
          <p:nvPr/>
        </p:nvSpPr>
        <p:spPr>
          <a:xfrm>
            <a:off x="1872640" y="4315217"/>
            <a:ext cx="44843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出埃及记 </a:t>
            </a:r>
            <a:r>
              <a:rPr lang="en-US" altLang="zh-CN" sz="48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9:1-12</a:t>
            </a:r>
            <a:endParaRPr lang="en-US" sz="4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5B517382-5577-8456-76F9-7E9129B58A7E}"/>
              </a:ext>
            </a:extLst>
          </p:cNvPr>
          <p:cNvSpPr txBox="1"/>
          <p:nvPr/>
        </p:nvSpPr>
        <p:spPr>
          <a:xfrm>
            <a:off x="1935270" y="5311036"/>
            <a:ext cx="30125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A5301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畜疫之灾与疮灾</a:t>
            </a:r>
            <a:endParaRPr lang="en-US" sz="2000" dirty="0">
              <a:solidFill>
                <a:srgbClr val="A5301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920839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E14DA3-9242-31D4-DB3E-D91E7009F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9C139B7D-EA2C-A2C1-A7BC-0552503FD303}"/>
              </a:ext>
            </a:extLst>
          </p:cNvPr>
          <p:cNvSpPr txBox="1"/>
          <p:nvPr/>
        </p:nvSpPr>
        <p:spPr>
          <a:xfrm>
            <a:off x="1758868" y="651354"/>
            <a:ext cx="10095977" cy="189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9:8-10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耶和华吩咐摩西、亚伦说：“你们取几捧炉灰，摩西要在法老面前向天扬起来。这灰要在埃及全地变做尘土，在人身上和牲畜身上成了起泡的疮。”摩西、亚伦取了炉灰，站在法老面前。摩西向天扬起来，就在人身上和牲畜身上成了起泡的疮。</a:t>
            </a:r>
            <a:endParaRPr lang="en-US" sz="2400" b="1" u="sng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内容占位符 2">
            <a:extLst>
              <a:ext uri="{FF2B5EF4-FFF2-40B4-BE49-F238E27FC236}">
                <a16:creationId xmlns:a16="http://schemas.microsoft.com/office/drawing/2014/main" id="{96621753-4F70-92E0-3519-252C372C8A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6256" y="2809481"/>
            <a:ext cx="10435744" cy="301034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炉灰</a:t>
            </a:r>
            <a:endParaRPr lang="en-US" altLang="zh-CN" sz="2800" b="1" dirty="0">
              <a:solidFill>
                <a:srgbClr val="A5301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2400" b="1" dirty="0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高温的炉窑，用于烧砖、烧石灰或冶炼，容易联想到以色列的苦役</a:t>
            </a:r>
            <a:endParaRPr lang="en-US" altLang="zh-CN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疮灾</a:t>
            </a:r>
            <a:r>
              <a:rPr lang="en-US" altLang="zh-CN" sz="2800" b="1" dirty="0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——</a:t>
            </a:r>
            <a:r>
              <a:rPr lang="zh-CN" altLang="en-US" sz="2800" b="1" dirty="0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首次作用在人身上</a:t>
            </a:r>
            <a:endParaRPr lang="en-US" altLang="zh-CN" sz="2800" b="1" dirty="0">
              <a:solidFill>
                <a:srgbClr val="A5301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2800" b="1" dirty="0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zh-CN" sz="24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Sekhmet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goddess with power over disease; </a:t>
            </a:r>
            <a:r>
              <a:rPr lang="en-US" altLang="zh-CN" sz="24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Sunu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the pestilence god; </a:t>
            </a:r>
            <a:r>
              <a:rPr lang="en-US" altLang="zh-CN" sz="24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Isis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healing goddess </a:t>
            </a: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与疾病、医治、医药相关的埃及偶像无法保护百姓</a:t>
            </a:r>
            <a:endParaRPr lang="en-US" altLang="zh-CN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139C4525-C485-F8B3-6C6E-076D7CFFCA5E}"/>
              </a:ext>
            </a:extLst>
          </p:cNvPr>
          <p:cNvSpPr/>
          <p:nvPr/>
        </p:nvSpPr>
        <p:spPr>
          <a:xfrm flipV="1">
            <a:off x="1756256" y="651353"/>
            <a:ext cx="10282829" cy="18919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4944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A78BF-7D5B-0977-D520-D96641216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7D48C6A0-9021-EBF8-C0BE-DBC41A01DB79}"/>
              </a:ext>
            </a:extLst>
          </p:cNvPr>
          <p:cNvSpPr txBox="1"/>
          <p:nvPr/>
        </p:nvSpPr>
        <p:spPr>
          <a:xfrm>
            <a:off x="1758868" y="651354"/>
            <a:ext cx="10095977" cy="1430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9:11-12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400" b="1" u="sng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行法术的在摩西面前站立不住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，因为在他们身上和一切埃及人身上都有这疮。</a:t>
            </a:r>
            <a:r>
              <a:rPr lang="zh-CN" altLang="en-US" sz="2400" b="1" u="sng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耶和华使法老的心刚硬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，不听他们，正如耶和华对摩西所说的。</a:t>
            </a:r>
            <a:endParaRPr lang="en-US" sz="2400" b="1" u="sng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9482888B-2C92-399E-8105-70CCB667F43F}"/>
              </a:ext>
            </a:extLst>
          </p:cNvPr>
          <p:cNvSpPr/>
          <p:nvPr/>
        </p:nvSpPr>
        <p:spPr>
          <a:xfrm flipV="1">
            <a:off x="1756256" y="651354"/>
            <a:ext cx="10282829" cy="143032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B2E79909-F638-A4E6-232F-8E28DF9176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2301767"/>
              </p:ext>
            </p:extLst>
          </p:nvPr>
        </p:nvGraphicFramePr>
        <p:xfrm>
          <a:off x="1756256" y="2288807"/>
          <a:ext cx="10282829" cy="2743200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117912">
                  <a:extLst>
                    <a:ext uri="{9D8B030D-6E8A-4147-A177-3AD203B41FA5}">
                      <a16:colId xmlns:a16="http://schemas.microsoft.com/office/drawing/2014/main" val="1354898662"/>
                    </a:ext>
                  </a:extLst>
                </a:gridCol>
                <a:gridCol w="2382253">
                  <a:extLst>
                    <a:ext uri="{9D8B030D-6E8A-4147-A177-3AD203B41FA5}">
                      <a16:colId xmlns:a16="http://schemas.microsoft.com/office/drawing/2014/main" val="367397661"/>
                    </a:ext>
                  </a:extLst>
                </a:gridCol>
                <a:gridCol w="5782664">
                  <a:extLst>
                    <a:ext uri="{9D8B030D-6E8A-4147-A177-3AD203B41FA5}">
                      <a16:colId xmlns:a16="http://schemas.microsoft.com/office/drawing/2014/main" val="273363687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dirty="0">
                          <a:solidFill>
                            <a:schemeClr val="bg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十灾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经文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dirty="0">
                          <a:solidFill>
                            <a:schemeClr val="bg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术士的表现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81248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杖变蛇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出</a:t>
                      </a:r>
                      <a:r>
                        <a:rPr lang="en-US" altLang="zh-CN" sz="240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7:11-12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能够模仿，但他们的杖被亚伦的杖吞掉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39357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血灾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出</a:t>
                      </a:r>
                      <a:r>
                        <a:rPr lang="en-US" altLang="zh-CN" sz="240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7:22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能够模仿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31412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蛙灾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出</a:t>
                      </a:r>
                      <a:r>
                        <a:rPr lang="en-US" altLang="zh-CN" sz="24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8:7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能够模仿，却不能除去青蛙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645189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虱灾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出</a:t>
                      </a:r>
                      <a:r>
                        <a:rPr lang="en-US" altLang="zh-CN" sz="240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8:18-19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无法模仿，承认“这是神的手段”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364643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疮灾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出</a:t>
                      </a:r>
                      <a:r>
                        <a:rPr lang="en-US" altLang="zh-CN" sz="240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9:11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自己生疮，站立不住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97642857"/>
                  </a:ext>
                </a:extLst>
              </a:tr>
            </a:tbl>
          </a:graphicData>
        </a:graphic>
      </p:graphicFrame>
      <p:sp>
        <p:nvSpPr>
          <p:cNvPr id="5" name="文本框 4">
            <a:extLst>
              <a:ext uri="{FF2B5EF4-FFF2-40B4-BE49-F238E27FC236}">
                <a16:creationId xmlns:a16="http://schemas.microsoft.com/office/drawing/2014/main" id="{EEE35C7A-4C26-5C39-0793-9C3642C3169E}"/>
              </a:ext>
            </a:extLst>
          </p:cNvPr>
          <p:cNvSpPr txBox="1"/>
          <p:nvPr/>
        </p:nvSpPr>
        <p:spPr>
          <a:xfrm>
            <a:off x="1665442" y="5657798"/>
            <a:ext cx="10282828" cy="968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自此之后，术士再没有出现在出埃及记的叙事中，他们被神逐步剥夺了模仿、抵抗乃至站立的能力，最后完全退出故事。</a:t>
            </a:r>
            <a:endParaRPr lang="en-US" sz="24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D36CEBC-9951-6EE8-7C4C-43A97E5ACA86}"/>
              </a:ext>
            </a:extLst>
          </p:cNvPr>
          <p:cNvSpPr txBox="1"/>
          <p:nvPr/>
        </p:nvSpPr>
        <p:spPr>
          <a:xfrm>
            <a:off x="2317649" y="5137732"/>
            <a:ext cx="9160042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6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模仿 → 无法模仿 → 承认神的作为 → 无法站立</a:t>
            </a:r>
            <a:endParaRPr lang="en-US" sz="26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85472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FCFF8A-EECE-2AF5-36E1-92F6F32A7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526F6C1-6177-0122-0E49-14BDF044A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300" y="630373"/>
            <a:ext cx="8911687" cy="1280890"/>
          </a:xfrm>
        </p:spPr>
        <p:txBody>
          <a:bodyPr>
            <a:normAutofit/>
          </a:bodyPr>
          <a:lstStyle/>
          <a:p>
            <a:r>
              <a:rPr lang="zh-CN" altLang="en-US" sz="4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出埃及记 </a:t>
            </a:r>
            <a:r>
              <a:rPr lang="en-US" altLang="zh-CN" sz="4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9:1-12</a:t>
            </a:r>
            <a:endParaRPr lang="en-US" sz="4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0F654EA-6BE8-E763-4004-1EB15F0DC3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8300" y="1474219"/>
            <a:ext cx="10330319" cy="5033052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25000"/>
              </a:lnSpc>
              <a:buNone/>
            </a:pPr>
            <a:r>
              <a:rPr lang="en-US" altLang="zh-C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zh-CN" alt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在第五灾之后，耶和华再次吩咐摩西去见法老，重申：容我的百姓去，好侍奉我。法老若继续拒绝，埃及的牲畜就要遭受严重瘟疫，但神将色列人的牲畜分别、保守；即使法老亲自查证了这一区别，他仍不肯放人。随后，第六灾在没有新的警告下直接临到：埃及用来建立荣耀和压迫奴隶的炉灰，到了神手中成为审判的工具；代表埃及智慧和法术的人不能再站立，从此退出叙事；而法老即使面对如此清楚的失败，仍被坚固在自己所选择的悖逆中。</a:t>
            </a:r>
            <a:endParaRPr lang="en-US" altLang="zh-CN" sz="36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6947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080D28-9C35-736E-1705-4AA63415F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AFD38A-546E-2535-9BC1-2E5A90324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300" y="630373"/>
            <a:ext cx="8911687" cy="1280890"/>
          </a:xfrm>
        </p:spPr>
        <p:txBody>
          <a:bodyPr>
            <a:normAutofit/>
          </a:bodyPr>
          <a:lstStyle/>
          <a:p>
            <a:r>
              <a:rPr lang="zh-CN" altLang="en-US" sz="4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出埃及记 </a:t>
            </a:r>
            <a:r>
              <a:rPr lang="en-US" altLang="zh-CN" sz="4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9:1-12</a:t>
            </a:r>
            <a:endParaRPr lang="en-US" sz="4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6D86C4D-4820-2BEC-8AB4-C35CCEB39E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8300" y="1377966"/>
            <a:ext cx="10355371" cy="4849661"/>
          </a:xfrm>
        </p:spPr>
        <p:txBody>
          <a:bodyPr>
            <a:normAutofit/>
          </a:bodyPr>
          <a:lstStyle/>
          <a:p>
            <a:pPr algn="just">
              <a:lnSpc>
                <a:spcPct val="125000"/>
              </a:lnSpc>
            </a:pPr>
            <a:r>
              <a:rPr lang="zh-CN" altLang="en-US" sz="3200" b="1" dirty="0">
                <a:solidFill>
                  <a:srgbClr val="A53010"/>
                </a:solidFill>
              </a:rPr>
              <a:t>分别为圣</a:t>
            </a:r>
            <a:endParaRPr lang="en-US" altLang="zh-CN" sz="3200" b="1" dirty="0">
              <a:solidFill>
                <a:srgbClr val="A53010"/>
              </a:solidFill>
            </a:endParaRPr>
          </a:p>
          <a:p>
            <a:pPr marL="0" indent="0" algn="just">
              <a:lnSpc>
                <a:spcPct val="125000"/>
              </a:lnSpc>
              <a:buNone/>
            </a:pPr>
            <a:r>
              <a:rPr lang="en-US" altLang="zh-CN" sz="3200" b="1" dirty="0">
                <a:solidFill>
                  <a:srgbClr val="A53010"/>
                </a:solidFill>
              </a:rPr>
              <a:t>	</a:t>
            </a:r>
            <a:r>
              <a:rPr lang="zh-CN" altLang="en-US" sz="2800" b="1" dirty="0">
                <a:solidFill>
                  <a:schemeClr val="tx1"/>
                </a:solidFill>
              </a:rPr>
              <a:t>耶和华要</a:t>
            </a:r>
            <a:r>
              <a:rPr lang="zh-CN" altLang="en-US" sz="2800" b="1" u="sng" dirty="0">
                <a:solidFill>
                  <a:schemeClr val="tx1"/>
                </a:solidFill>
              </a:rPr>
              <a:t>分别</a:t>
            </a:r>
            <a:r>
              <a:rPr lang="zh-CN" altLang="en-US" sz="2800" b="1" dirty="0">
                <a:solidFill>
                  <a:schemeClr val="tx1"/>
                </a:solidFill>
              </a:rPr>
              <a:t>以色列的牲畜和埃及的牲畜，凡属以色列人的，一样都不死</a:t>
            </a:r>
            <a:endParaRPr lang="en-US" altLang="zh-CN" sz="2800" b="1" dirty="0">
              <a:solidFill>
                <a:schemeClr val="tx1"/>
              </a:solidFill>
            </a:endParaRPr>
          </a:p>
          <a:p>
            <a:pPr marL="0" indent="0" algn="just">
              <a:lnSpc>
                <a:spcPct val="125000"/>
              </a:lnSpc>
              <a:buNone/>
            </a:pPr>
            <a:endParaRPr lang="en-US" altLang="zh-CN" sz="2400" b="1" u="sng" dirty="0">
              <a:solidFill>
                <a:schemeClr val="tx1"/>
              </a:solidFill>
            </a:endParaRPr>
          </a:p>
          <a:p>
            <a:pPr algn="just">
              <a:lnSpc>
                <a:spcPct val="125000"/>
              </a:lnSpc>
            </a:pPr>
            <a:r>
              <a:rPr lang="zh-CN" altLang="en-US" sz="3200" b="1" dirty="0">
                <a:solidFill>
                  <a:srgbClr val="A53010"/>
                </a:solidFill>
              </a:rPr>
              <a:t>神的定意</a:t>
            </a:r>
            <a:r>
              <a:rPr lang="en-US" altLang="zh-CN" sz="3200" b="1" dirty="0">
                <a:solidFill>
                  <a:srgbClr val="A53010"/>
                </a:solidFill>
              </a:rPr>
              <a:t>——</a:t>
            </a:r>
            <a:r>
              <a:rPr lang="zh-CN" altLang="en-US" sz="3200" b="1" dirty="0">
                <a:solidFill>
                  <a:srgbClr val="A53010"/>
                </a:solidFill>
              </a:rPr>
              <a:t>基督徒的已然与未然</a:t>
            </a:r>
            <a:endParaRPr lang="en-US" altLang="zh-CN" sz="3200" b="1" dirty="0">
              <a:solidFill>
                <a:srgbClr val="A53010"/>
              </a:solidFill>
            </a:endParaRPr>
          </a:p>
          <a:p>
            <a:pPr marL="0" indent="0" algn="just">
              <a:lnSpc>
                <a:spcPct val="125000"/>
              </a:lnSpc>
              <a:buNone/>
            </a:pPr>
            <a:r>
              <a:rPr lang="en-US" altLang="zh-TW" sz="2800" b="1" dirty="0">
                <a:solidFill>
                  <a:schemeClr val="tx1"/>
                </a:solidFill>
              </a:rPr>
              <a:t>	</a:t>
            </a:r>
            <a:r>
              <a:rPr lang="zh-CN" altLang="en-US" sz="2800" b="1" dirty="0">
                <a:solidFill>
                  <a:schemeClr val="tx1"/>
                </a:solidFill>
              </a:rPr>
              <a:t>耶和华就</a:t>
            </a:r>
            <a:r>
              <a:rPr lang="zh-CN" altLang="en-US" sz="2800" b="1" u="sng" dirty="0">
                <a:solidFill>
                  <a:schemeClr val="tx1"/>
                </a:solidFill>
              </a:rPr>
              <a:t>定了时候</a:t>
            </a:r>
            <a:r>
              <a:rPr lang="zh-CN" altLang="en-US" sz="2800" b="1" dirty="0">
                <a:solidFill>
                  <a:schemeClr val="tx1"/>
                </a:solidFill>
              </a:rPr>
              <a:t>，说：“明天耶和华必在此地行这事。</a:t>
            </a:r>
            <a:endParaRPr lang="en-US" altLang="zh-CN" sz="2800" b="1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0902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39371-415F-8BE7-37D4-BCE07BA16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>
            <a:extLst>
              <a:ext uri="{FF2B5EF4-FFF2-40B4-BE49-F238E27FC236}">
                <a16:creationId xmlns:a16="http://schemas.microsoft.com/office/drawing/2014/main" id="{7F9661D6-8318-2B3D-76C4-D5C145BA78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2311" y="1515659"/>
            <a:ext cx="10098589" cy="2948056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出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8:22 </a:t>
            </a: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当那日，我必</a:t>
            </a:r>
            <a:r>
              <a:rPr lang="zh-CN" altLang="en-US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分别</a:t>
            </a: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我百姓所住的歌珊地，使那里没有成群的苍蝇，好叫你知道我是天下的耶和华。</a:t>
            </a:r>
            <a:endParaRPr lang="en-US" altLang="zh-CN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出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9:26 </a:t>
            </a: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唯独以色列人所住的歌珊地没有冰雹。</a:t>
            </a:r>
            <a:endParaRPr lang="en-US" altLang="zh-CN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出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12:13 </a:t>
            </a: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这血要在你们所住的房屋上做记号，我一见这血，就越过你们去，我击杀埃及地头生的时候，灾殃必不临到你们身上灭你们。</a:t>
            </a:r>
            <a:endParaRPr lang="en-US" altLang="zh-CN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8E3AFEB2-1D91-C309-5B80-46DC2E80178B}"/>
              </a:ext>
            </a:extLst>
          </p:cNvPr>
          <p:cNvSpPr txBox="1"/>
          <p:nvPr/>
        </p:nvSpPr>
        <p:spPr>
          <a:xfrm>
            <a:off x="1662311" y="630254"/>
            <a:ext cx="6100174" cy="6688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zh-CN" altLang="en-US" sz="3600" b="1" dirty="0">
                <a:solidFill>
                  <a:srgbClr val="A5301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分别，是保护</a:t>
            </a:r>
            <a:endParaRPr lang="en-US" altLang="zh-CN" sz="3600" b="1" dirty="0">
              <a:solidFill>
                <a:srgbClr val="A5301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7DDCF61-58ED-2900-BE95-D6D99F23DFC2}"/>
              </a:ext>
            </a:extLst>
          </p:cNvPr>
          <p:cNvSpPr/>
          <p:nvPr/>
        </p:nvSpPr>
        <p:spPr>
          <a:xfrm flipV="1">
            <a:off x="1662311" y="1599879"/>
            <a:ext cx="10282829" cy="277961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4333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7398215E-EF49-6EB1-689D-08E35BBD568A}"/>
              </a:ext>
            </a:extLst>
          </p:cNvPr>
          <p:cNvSpPr txBox="1"/>
          <p:nvPr/>
        </p:nvSpPr>
        <p:spPr>
          <a:xfrm>
            <a:off x="1770013" y="1565764"/>
            <a:ext cx="10067424" cy="46619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5000"/>
              </a:lnSpc>
              <a:buNone/>
            </a:pP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利</a:t>
            </a:r>
            <a:r>
              <a:rPr lang="en-US" altLang="zh-CN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18:3-5 </a:t>
            </a: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你们从前住的埃及地，那里人的行为，你们不可效法；我要领你们到的迦南地，那里人的行为也不可效法，也不可照他们的恶俗行。你们要遵我的典章，守我的律例，按此而行。我是耶和华你们的神。所以，你们要守我的律例、典章；人若遵行，就必因此活着。我是耶和华。</a:t>
            </a:r>
            <a:endParaRPr lang="en-US" altLang="zh-CN" sz="2400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>
              <a:lnSpc>
                <a:spcPct val="125000"/>
              </a:lnSpc>
              <a:buNone/>
            </a:pPr>
            <a:endParaRPr lang="en-US" altLang="zh-CN" sz="2400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>
              <a:lnSpc>
                <a:spcPct val="125000"/>
              </a:lnSpc>
              <a:buNone/>
            </a:pP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利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20:24-26 </a:t>
            </a: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但我对你们说过：你们要承受他们的地，就是我要赐给你们为业，流奶与蜜之地。我是耶和华你们的神，使你们与万民有</a:t>
            </a:r>
            <a:r>
              <a:rPr lang="zh-CN" altLang="en-US" sz="2400" b="1" u="sng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分别</a:t>
            </a: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的。所以，你们要把洁净和不洁净的禽兽</a:t>
            </a:r>
            <a:r>
              <a:rPr lang="zh-CN" altLang="en-US" sz="2400" b="1" u="sng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分别</a:t>
            </a: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出来，不可因我给你们分为不洁净的禽兽，或是滋生在地上的活物，使自己成为可憎恶的。你们要归我为圣，因为我耶和华是圣的，并叫你们与万民有</a:t>
            </a:r>
            <a:r>
              <a:rPr lang="zh-CN" altLang="en-US" sz="2400" b="1" u="sng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分别</a:t>
            </a: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，使你们做我的民。</a:t>
            </a:r>
            <a:endParaRPr lang="en-US" altLang="zh-CN" sz="2400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902EF65A-BB23-6391-00F7-228DB50B9957}"/>
              </a:ext>
            </a:extLst>
          </p:cNvPr>
          <p:cNvSpPr txBox="1"/>
          <p:nvPr/>
        </p:nvSpPr>
        <p:spPr>
          <a:xfrm>
            <a:off x="1662311" y="630254"/>
            <a:ext cx="6100174" cy="6688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zh-CN" altLang="en-US" sz="3600" b="1" dirty="0">
                <a:solidFill>
                  <a:srgbClr val="A5301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分别，是保护</a:t>
            </a:r>
            <a:endParaRPr lang="en-US" altLang="zh-CN" sz="3600" b="1" dirty="0">
              <a:solidFill>
                <a:srgbClr val="A5301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F99C6884-0EE5-CC5D-7947-F32D463651B9}"/>
              </a:ext>
            </a:extLst>
          </p:cNvPr>
          <p:cNvSpPr/>
          <p:nvPr/>
        </p:nvSpPr>
        <p:spPr>
          <a:xfrm flipV="1">
            <a:off x="1662311" y="1443788"/>
            <a:ext cx="10282829" cy="49449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1895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A260FF-A430-1BF4-CD42-467766642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>
            <a:extLst>
              <a:ext uri="{FF2B5EF4-FFF2-40B4-BE49-F238E27FC236}">
                <a16:creationId xmlns:a16="http://schemas.microsoft.com/office/drawing/2014/main" id="{4CE727CD-B459-E0F3-E695-017658BB62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2311" y="1438538"/>
            <a:ext cx="10140668" cy="520289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婚姻上的圣洁保护关系</a:t>
            </a:r>
            <a:endParaRPr lang="en-US" altLang="zh-CN" sz="2800" dirty="0">
              <a:solidFill>
                <a:srgbClr val="A5301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诚实保护群体中的信任</a:t>
            </a:r>
            <a:endParaRPr lang="en-US" altLang="zh-CN" sz="2800" dirty="0">
              <a:solidFill>
                <a:srgbClr val="A5301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安息保护人不被工作吞噬</a:t>
            </a:r>
            <a:endParaRPr lang="en-US" altLang="zh-CN" sz="2800" dirty="0">
              <a:solidFill>
                <a:srgbClr val="A5301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慷慨保护人不被金钱辖制</a:t>
            </a:r>
            <a:endParaRPr lang="en-US" altLang="zh-CN" sz="2800" dirty="0">
              <a:solidFill>
                <a:srgbClr val="A5301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敬拜独一真神保护人不成为偶像的奴隶。</a:t>
            </a:r>
            <a:endParaRPr lang="en-US" altLang="zh-CN" sz="2800" dirty="0">
              <a:solidFill>
                <a:srgbClr val="A5301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8487D683-EE6A-9462-7341-2E38CE4887E7}"/>
              </a:ext>
            </a:extLst>
          </p:cNvPr>
          <p:cNvSpPr txBox="1"/>
          <p:nvPr/>
        </p:nvSpPr>
        <p:spPr>
          <a:xfrm>
            <a:off x="1662311" y="630254"/>
            <a:ext cx="6100174" cy="6688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zh-CN" altLang="en-US" sz="3600" b="1" dirty="0">
                <a:solidFill>
                  <a:srgbClr val="A5301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分别，是保护</a:t>
            </a:r>
            <a:endParaRPr lang="en-US" altLang="zh-CN" sz="3600" b="1" dirty="0">
              <a:solidFill>
                <a:srgbClr val="A5301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6921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81E1A5-B4B9-D16B-55C1-BF097A7E3C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>
            <a:extLst>
              <a:ext uri="{FF2B5EF4-FFF2-40B4-BE49-F238E27FC236}">
                <a16:creationId xmlns:a16="http://schemas.microsoft.com/office/drawing/2014/main" id="{AF63A0EB-DDE7-15D7-CE25-97C8960FAB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2311" y="1438538"/>
            <a:ext cx="10098589" cy="248375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申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7:7-8 </a:t>
            </a: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耶和华专爱你们，拣选你们，并非因你们的人数多于别民，原来你们的人数在万民中是最少的。 只因耶和华爱你们，又因要守他向你们列祖所起的誓，就用大能的手领你们出来，从为奴之家救赎你们脱离埃及王法老的手。</a:t>
            </a:r>
            <a:endParaRPr lang="en-US" altLang="zh-CN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B61A6D1A-478E-6427-FE0E-37A61A883A5E}"/>
              </a:ext>
            </a:extLst>
          </p:cNvPr>
          <p:cNvSpPr txBox="1"/>
          <p:nvPr/>
        </p:nvSpPr>
        <p:spPr>
          <a:xfrm>
            <a:off x="1662311" y="630254"/>
            <a:ext cx="6100174" cy="6688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zh-CN" altLang="en-US" sz="3600" b="1" dirty="0">
                <a:solidFill>
                  <a:srgbClr val="A5301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分别，是恩典</a:t>
            </a:r>
            <a:endParaRPr lang="en-US" altLang="zh-CN" sz="3600" b="1" dirty="0">
              <a:solidFill>
                <a:srgbClr val="A5301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659793ED-2C43-B1BF-476A-81DFA1BB38BE}"/>
              </a:ext>
            </a:extLst>
          </p:cNvPr>
          <p:cNvSpPr/>
          <p:nvPr/>
        </p:nvSpPr>
        <p:spPr>
          <a:xfrm flipV="1">
            <a:off x="1662311" y="1438538"/>
            <a:ext cx="10282829" cy="23393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内容占位符 2">
            <a:extLst>
              <a:ext uri="{FF2B5EF4-FFF2-40B4-BE49-F238E27FC236}">
                <a16:creationId xmlns:a16="http://schemas.microsoft.com/office/drawing/2014/main" id="{84A34559-9FCA-BB92-9182-1D5FF97E9D96}"/>
              </a:ext>
            </a:extLst>
          </p:cNvPr>
          <p:cNvSpPr txBox="1">
            <a:spLocks/>
          </p:cNvSpPr>
          <p:nvPr/>
        </p:nvSpPr>
        <p:spPr>
          <a:xfrm>
            <a:off x="1662310" y="3917363"/>
            <a:ext cx="10282829" cy="283235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分别不是人靠圣洁赢来的身份，而是神赐下的身份。我们不是因为比别人好才被拣选，而是因恩典被救。因此，分别不能产生骄傲，反而应当带来谦卑、怜悯和见证。</a:t>
            </a:r>
            <a:endParaRPr lang="en-US" altLang="zh-CN" sz="2800" dirty="0">
              <a:solidFill>
                <a:srgbClr val="A5301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A53010"/>
                </a:solidFill>
              </a:rPr>
              <a:t>耶稣与罪人一起吃饭，也进入充满罪恶的世界。分别不是逃离所有不信的人，而是在世人中间活出基督的生命，传扬福音</a:t>
            </a:r>
            <a:endParaRPr lang="en-US" altLang="zh-CN" sz="2800" dirty="0">
              <a:solidFill>
                <a:srgbClr val="A5301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9168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206A5-D031-CB6E-93EA-D321746FF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>
            <a:extLst>
              <a:ext uri="{FF2B5EF4-FFF2-40B4-BE49-F238E27FC236}">
                <a16:creationId xmlns:a16="http://schemas.microsoft.com/office/drawing/2014/main" id="{34989E78-E88F-5F6B-D80B-F60A8E77E165}"/>
              </a:ext>
            </a:extLst>
          </p:cNvPr>
          <p:cNvSpPr txBox="1"/>
          <p:nvPr/>
        </p:nvSpPr>
        <p:spPr>
          <a:xfrm>
            <a:off x="1662310" y="630254"/>
            <a:ext cx="9948163" cy="6688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zh-CN" altLang="en-US" sz="3600" b="1" dirty="0">
                <a:solidFill>
                  <a:srgbClr val="A5301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分别，是对恩典的回应：成为圣洁，归于基督</a:t>
            </a:r>
            <a:endParaRPr lang="en-US" altLang="zh-CN" sz="3600" b="1" dirty="0">
              <a:solidFill>
                <a:srgbClr val="A5301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" name="内容占位符 2">
            <a:extLst>
              <a:ext uri="{FF2B5EF4-FFF2-40B4-BE49-F238E27FC236}">
                <a16:creationId xmlns:a16="http://schemas.microsoft.com/office/drawing/2014/main" id="{3CD86E78-BE6F-8680-7845-8C843EB535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2311" y="1438538"/>
            <a:ext cx="10098589" cy="248375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罗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12:1-2 </a:t>
            </a: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所以弟兄们，我以神的慈悲劝你们，将身体献上，当做活祭，是圣洁的，是神所喜悦的，你们如此侍奉乃是理所当然的。不要效法这个世界，只要心意更新而变化，叫你们察验何为神的善良、纯全、可喜悦的旨意。</a:t>
            </a:r>
            <a:endParaRPr lang="en-US" altLang="zh-CN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2E117683-1667-A5EF-BA53-127E4D2DA28F}"/>
              </a:ext>
            </a:extLst>
          </p:cNvPr>
          <p:cNvSpPr/>
          <p:nvPr/>
        </p:nvSpPr>
        <p:spPr>
          <a:xfrm flipV="1">
            <a:off x="1662311" y="1438538"/>
            <a:ext cx="10282829" cy="23393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内容占位符 2">
            <a:extLst>
              <a:ext uri="{FF2B5EF4-FFF2-40B4-BE49-F238E27FC236}">
                <a16:creationId xmlns:a16="http://schemas.microsoft.com/office/drawing/2014/main" id="{A5818599-F139-0761-2F5A-5AACFC50A4E1}"/>
              </a:ext>
            </a:extLst>
          </p:cNvPr>
          <p:cNvSpPr txBox="1">
            <a:spLocks/>
          </p:cNvSpPr>
          <p:nvPr/>
        </p:nvSpPr>
        <p:spPr>
          <a:xfrm>
            <a:off x="1662310" y="3917363"/>
            <a:ext cx="10098589" cy="12802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3" charset="2"/>
              <a:buNone/>
            </a:pP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帖前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4:3-4 </a:t>
            </a: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神的旨意就是要你们成为圣洁，远避淫行；要你们各人晓得怎样用圣洁、尊贵守着自己的身体。</a:t>
            </a:r>
            <a:endParaRPr lang="en-US" altLang="zh-CN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Font typeface="Wingdings 3" charset="2"/>
              <a:buNone/>
            </a:pPr>
            <a:endParaRPr lang="en-US" altLang="zh-CN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A2FDECB1-5407-5685-30BE-91C0C602C050}"/>
              </a:ext>
            </a:extLst>
          </p:cNvPr>
          <p:cNvSpPr/>
          <p:nvPr/>
        </p:nvSpPr>
        <p:spPr>
          <a:xfrm flipV="1">
            <a:off x="1662310" y="3917363"/>
            <a:ext cx="10282829" cy="128027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内容占位符 2">
            <a:extLst>
              <a:ext uri="{FF2B5EF4-FFF2-40B4-BE49-F238E27FC236}">
                <a16:creationId xmlns:a16="http://schemas.microsoft.com/office/drawing/2014/main" id="{648D014F-6FA4-D7F6-A4BD-F86F077D3CB3}"/>
              </a:ext>
            </a:extLst>
          </p:cNvPr>
          <p:cNvSpPr txBox="1">
            <a:spLocks/>
          </p:cNvSpPr>
          <p:nvPr/>
        </p:nvSpPr>
        <p:spPr>
          <a:xfrm>
            <a:off x="1662310" y="5337089"/>
            <a:ext cx="10098589" cy="12802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3" charset="2"/>
              <a:buNone/>
            </a:pP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罗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6:22 </a:t>
            </a: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但现今，你们既从罪里得了释放，做了神的奴仆，就有成圣的果子，那结局就是永生。</a:t>
            </a:r>
            <a:endParaRPr lang="en-US" altLang="zh-CN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799E98AA-EEAE-15E9-03C8-EF9CD9E7C730}"/>
              </a:ext>
            </a:extLst>
          </p:cNvPr>
          <p:cNvSpPr/>
          <p:nvPr/>
        </p:nvSpPr>
        <p:spPr>
          <a:xfrm flipV="1">
            <a:off x="1662310" y="5337089"/>
            <a:ext cx="10282829" cy="128027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702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A2B13-E5C2-8592-E2D5-64C5DE8EE9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>
            <a:extLst>
              <a:ext uri="{FF2B5EF4-FFF2-40B4-BE49-F238E27FC236}">
                <a16:creationId xmlns:a16="http://schemas.microsoft.com/office/drawing/2014/main" id="{6236A432-19BC-0A1C-2E11-00CA7925F912}"/>
              </a:ext>
            </a:extLst>
          </p:cNvPr>
          <p:cNvSpPr txBox="1"/>
          <p:nvPr/>
        </p:nvSpPr>
        <p:spPr>
          <a:xfrm>
            <a:off x="1662310" y="630254"/>
            <a:ext cx="9948163" cy="6688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zh-CN" altLang="en-US" sz="3600" b="1" dirty="0">
                <a:solidFill>
                  <a:srgbClr val="A5301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分别，是对恩典的回应：成为圣洁，归于基督</a:t>
            </a:r>
            <a:endParaRPr lang="en-US" altLang="zh-CN" sz="3600" b="1" dirty="0">
              <a:solidFill>
                <a:srgbClr val="A5301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内容占位符 2">
            <a:extLst>
              <a:ext uri="{FF2B5EF4-FFF2-40B4-BE49-F238E27FC236}">
                <a16:creationId xmlns:a16="http://schemas.microsoft.com/office/drawing/2014/main" id="{7CD265DF-CD84-653F-0D59-9555AD7F2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2310" y="1464145"/>
            <a:ext cx="10140668" cy="292892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怎样对待婚姻</a:t>
            </a:r>
            <a:endParaRPr lang="en-US" altLang="zh-CN" sz="2800" dirty="0">
              <a:solidFill>
                <a:srgbClr val="A5301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怎样对待金钱</a:t>
            </a:r>
            <a:endParaRPr lang="en-US" altLang="zh-CN" sz="2800" dirty="0">
              <a:solidFill>
                <a:srgbClr val="A5301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怎样对待邻舍</a:t>
            </a:r>
            <a:endParaRPr lang="en-US" altLang="zh-CN" sz="2800" dirty="0">
              <a:solidFill>
                <a:srgbClr val="A5301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079023E2-DE36-58AC-4966-B121CA8B7CF1}"/>
              </a:ext>
            </a:extLst>
          </p:cNvPr>
          <p:cNvSpPr txBox="1"/>
          <p:nvPr/>
        </p:nvSpPr>
        <p:spPr>
          <a:xfrm>
            <a:off x="1662312" y="4013613"/>
            <a:ext cx="10282828" cy="19303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分别为圣，既是神恩典中的保护，也是蒙救赎之人对归属基督的回应；我们不是被分别出来远离世界，而是被分别归给基督，再被差进世界为祂作见证。</a:t>
            </a:r>
            <a:endParaRPr 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272E27AA-7C3A-19E1-47A0-555EE0DB30D5}"/>
              </a:ext>
            </a:extLst>
          </p:cNvPr>
          <p:cNvSpPr/>
          <p:nvPr/>
        </p:nvSpPr>
        <p:spPr>
          <a:xfrm flipV="1">
            <a:off x="1662311" y="4013613"/>
            <a:ext cx="10282829" cy="19303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568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5340A62A-8CCA-BD3A-18D1-F541BE9514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1740334"/>
              </p:ext>
            </p:extLst>
          </p:nvPr>
        </p:nvGraphicFramePr>
        <p:xfrm>
          <a:off x="498240" y="1494977"/>
          <a:ext cx="11386158" cy="3108960"/>
        </p:xfrm>
        <a:graphic>
          <a:graphicData uri="http://schemas.openxmlformats.org/drawingml/2006/table">
            <a:tbl>
              <a:tblPr/>
              <a:tblGrid>
                <a:gridCol w="2046756">
                  <a:extLst>
                    <a:ext uri="{9D8B030D-6E8A-4147-A177-3AD203B41FA5}">
                      <a16:colId xmlns:a16="http://schemas.microsoft.com/office/drawing/2014/main" val="2122877851"/>
                    </a:ext>
                  </a:extLst>
                </a:gridCol>
                <a:gridCol w="2029557">
                  <a:extLst>
                    <a:ext uri="{9D8B030D-6E8A-4147-A177-3AD203B41FA5}">
                      <a16:colId xmlns:a16="http://schemas.microsoft.com/office/drawing/2014/main" val="3094976867"/>
                    </a:ext>
                  </a:extLst>
                </a:gridCol>
                <a:gridCol w="2029557">
                  <a:extLst>
                    <a:ext uri="{9D8B030D-6E8A-4147-A177-3AD203B41FA5}">
                      <a16:colId xmlns:a16="http://schemas.microsoft.com/office/drawing/2014/main" val="1723239355"/>
                    </a:ext>
                  </a:extLst>
                </a:gridCol>
                <a:gridCol w="5280288">
                  <a:extLst>
                    <a:ext uri="{9D8B030D-6E8A-4147-A177-3AD203B41FA5}">
                      <a16:colId xmlns:a16="http://schemas.microsoft.com/office/drawing/2014/main" val="3591590839"/>
                    </a:ext>
                  </a:extLst>
                </a:gridCol>
              </a:tblGrid>
              <a:tr h="209550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3000">
                          <a:solidFill>
                            <a:schemeClr val="bg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第一循环</a:t>
                      </a:r>
                    </a:p>
                  </a:txBody>
                  <a:tcPr>
                    <a:lnL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3000">
                          <a:solidFill>
                            <a:schemeClr val="bg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 第二循环</a:t>
                      </a:r>
                    </a:p>
                  </a:txBody>
                  <a:tcPr>
                    <a:lnL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3000" dirty="0">
                          <a:solidFill>
                            <a:schemeClr val="bg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 第三循环</a:t>
                      </a:r>
                    </a:p>
                  </a:txBody>
                  <a:tcPr>
                    <a:lnL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3000" dirty="0">
                          <a:solidFill>
                            <a:schemeClr val="bg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 前奏</a:t>
                      </a:r>
                    </a:p>
                  </a:txBody>
                  <a:tcPr>
                    <a:lnL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099314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300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 </a:t>
                      </a:r>
                      <a:r>
                        <a:rPr lang="en-US" altLang="zh-CN" sz="300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1 </a:t>
                      </a:r>
                      <a:r>
                        <a:rPr lang="zh-CN" altLang="en-US" sz="300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水变血</a:t>
                      </a:r>
                      <a:endParaRPr lang="zh-CN" altLang="en-US" sz="300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>
                    <a:lnL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30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 </a:t>
                      </a:r>
                      <a:r>
                        <a:rPr lang="en-US" altLang="zh-CN" sz="30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4 </a:t>
                      </a:r>
                      <a:r>
                        <a:rPr lang="zh-CN" altLang="en-US" sz="30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蝇成群</a:t>
                      </a:r>
                      <a:endParaRPr lang="zh-CN" altLang="en-US" sz="30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>
                    <a:lnL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300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 </a:t>
                      </a:r>
                      <a:r>
                        <a:rPr lang="en-US" altLang="zh-CN" sz="300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7 </a:t>
                      </a:r>
                      <a:r>
                        <a:rPr lang="zh-CN" altLang="en-US" sz="300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降冰雹</a:t>
                      </a:r>
                      <a:endParaRPr lang="zh-CN" altLang="en-US" sz="300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>
                    <a:lnL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30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警告：清早摩西站在法老面前</a:t>
                      </a:r>
                      <a:endParaRPr lang="zh-CN" altLang="en-US" sz="30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>
                    <a:lnL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5526254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300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 </a:t>
                      </a:r>
                      <a:r>
                        <a:rPr lang="en-US" altLang="zh-CN" sz="300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2 </a:t>
                      </a:r>
                      <a:r>
                        <a:rPr lang="zh-CN" altLang="en-US" sz="300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河生蛙</a:t>
                      </a:r>
                      <a:endParaRPr lang="zh-CN" altLang="en-US" sz="300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>
                    <a:lnL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3000" b="1">
                          <a:solidFill>
                            <a:srgbClr val="FF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 </a:t>
                      </a:r>
                      <a:r>
                        <a:rPr lang="en-US" altLang="zh-CN" sz="3000" b="1">
                          <a:solidFill>
                            <a:srgbClr val="FF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5 </a:t>
                      </a:r>
                      <a:r>
                        <a:rPr lang="zh-CN" altLang="en-US" sz="3000" b="1">
                          <a:solidFill>
                            <a:srgbClr val="FF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畜染疫</a:t>
                      </a:r>
                    </a:p>
                  </a:txBody>
                  <a:tcPr>
                    <a:lnL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30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 </a:t>
                      </a:r>
                      <a:r>
                        <a:rPr lang="en-US" altLang="zh-CN" sz="30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8 </a:t>
                      </a:r>
                      <a:r>
                        <a:rPr lang="zh-CN" altLang="en-US" sz="30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蝗虫害</a:t>
                      </a:r>
                      <a:endParaRPr lang="zh-CN" altLang="en-US" sz="30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>
                    <a:lnL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  <a:buNone/>
                      </a:pPr>
                      <a:r>
                        <a:rPr lang="zh-TW" altLang="en-US" sz="300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警告：摩西进去见法老</a:t>
                      </a:r>
                      <a:endParaRPr lang="zh-TW" altLang="en-US" sz="300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>
                    <a:lnL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578820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300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 </a:t>
                      </a:r>
                      <a:r>
                        <a:rPr lang="en-US" altLang="zh-CN" sz="300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3 </a:t>
                      </a:r>
                      <a:r>
                        <a:rPr lang="zh-CN" altLang="en-US" sz="300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土变虱</a:t>
                      </a:r>
                      <a:endParaRPr lang="zh-CN" altLang="en-US" sz="300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>
                    <a:lnL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3000" b="1" dirty="0">
                          <a:solidFill>
                            <a:srgbClr val="FF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 </a:t>
                      </a:r>
                      <a:r>
                        <a:rPr lang="en-US" altLang="zh-CN" sz="3000" b="1" dirty="0">
                          <a:solidFill>
                            <a:srgbClr val="FF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6 </a:t>
                      </a:r>
                      <a:r>
                        <a:rPr lang="zh-CN" altLang="en-US" sz="3000" b="1" dirty="0">
                          <a:solidFill>
                            <a:srgbClr val="FF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人生疮</a:t>
                      </a:r>
                    </a:p>
                  </a:txBody>
                  <a:tcPr>
                    <a:lnL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30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 </a:t>
                      </a:r>
                      <a:r>
                        <a:rPr lang="en-US" altLang="zh-CN" sz="30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9 </a:t>
                      </a:r>
                      <a:r>
                        <a:rPr lang="zh-CN" altLang="en-US" sz="30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大黑暗</a:t>
                      </a:r>
                      <a:endParaRPr lang="zh-CN" altLang="en-US" sz="30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>
                    <a:lnL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30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无警告</a:t>
                      </a:r>
                      <a:endParaRPr lang="zh-CN" altLang="en-US" sz="30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>
                    <a:lnL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3839514"/>
                  </a:ext>
                </a:extLst>
              </a:tr>
            </a:tbl>
          </a:graphicData>
        </a:graphic>
      </p:graphicFrame>
      <p:sp>
        <p:nvSpPr>
          <p:cNvPr id="7" name="内容占位符 2">
            <a:extLst>
              <a:ext uri="{FF2B5EF4-FFF2-40B4-BE49-F238E27FC236}">
                <a16:creationId xmlns:a16="http://schemas.microsoft.com/office/drawing/2014/main" id="{440ADD4A-A4B9-B394-8464-5B56AEE51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705" y="738085"/>
            <a:ext cx="10098589" cy="636577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zh-CN" altLang="en-US" sz="3200" b="1" dirty="0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十灾的循环</a:t>
            </a:r>
            <a:endParaRPr lang="en-US" altLang="zh-CN" sz="3200" b="1" dirty="0">
              <a:solidFill>
                <a:srgbClr val="A5301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C6CDB0C7-9931-DCC2-090F-AF9DAD76E9A2}"/>
              </a:ext>
            </a:extLst>
          </p:cNvPr>
          <p:cNvSpPr txBox="1"/>
          <p:nvPr/>
        </p:nvSpPr>
        <p:spPr>
          <a:xfrm>
            <a:off x="498240" y="4839803"/>
            <a:ext cx="116589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800" b="1" dirty="0">
                <a:solidFill>
                  <a:srgbClr val="A5301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神</a:t>
            </a:r>
            <a:r>
              <a:rPr lang="zh-TW" altLang="en-US" sz="2800" b="1" dirty="0">
                <a:solidFill>
                  <a:srgbClr val="A5301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借着十灾来彰显祂的荣耀，</a:t>
            </a:r>
            <a:r>
              <a:rPr lang="zh-CN" altLang="en-US" sz="2800" b="1" dirty="0">
                <a:solidFill>
                  <a:srgbClr val="A5301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分别</a:t>
            </a:r>
            <a:r>
              <a:rPr lang="zh-TW" altLang="en-US" sz="2800" b="1" dirty="0">
                <a:solidFill>
                  <a:srgbClr val="A5301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祂的</a:t>
            </a:r>
            <a:r>
              <a:rPr lang="zh-CN" altLang="en-US" sz="2800" b="1" dirty="0">
                <a:solidFill>
                  <a:srgbClr val="A5301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子民，击碎埃及人虚假的偶像</a:t>
            </a:r>
            <a:endParaRPr lang="en-US" sz="2800" b="1" dirty="0">
              <a:solidFill>
                <a:srgbClr val="A5301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431771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F3C936-541E-203F-D4D7-92AFEAA20D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A96B15A-C075-E9EA-260F-E01453328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300" y="630373"/>
            <a:ext cx="8911687" cy="1280890"/>
          </a:xfrm>
        </p:spPr>
        <p:txBody>
          <a:bodyPr>
            <a:normAutofit/>
          </a:bodyPr>
          <a:lstStyle/>
          <a:p>
            <a:r>
              <a:rPr lang="zh-CN" altLang="en-US" sz="4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出埃及记 </a:t>
            </a:r>
            <a:r>
              <a:rPr lang="en-US" altLang="zh-CN" sz="4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9:1-12</a:t>
            </a:r>
            <a:endParaRPr lang="en-US" sz="4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77FCCD2-66EB-3454-726A-8029035792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8300" y="1377966"/>
            <a:ext cx="10355371" cy="4849661"/>
          </a:xfrm>
        </p:spPr>
        <p:txBody>
          <a:bodyPr>
            <a:normAutofit/>
          </a:bodyPr>
          <a:lstStyle/>
          <a:p>
            <a:pPr algn="just">
              <a:lnSpc>
                <a:spcPct val="125000"/>
              </a:lnSpc>
            </a:pPr>
            <a:r>
              <a:rPr lang="zh-CN" altLang="en-US" sz="3200" b="1" dirty="0">
                <a:solidFill>
                  <a:srgbClr val="A53010"/>
                </a:solidFill>
              </a:rPr>
              <a:t>分别为圣</a:t>
            </a:r>
            <a:endParaRPr lang="en-US" altLang="zh-CN" sz="3200" b="1" dirty="0">
              <a:solidFill>
                <a:srgbClr val="A53010"/>
              </a:solidFill>
            </a:endParaRPr>
          </a:p>
          <a:p>
            <a:pPr marL="0" indent="0" algn="just">
              <a:lnSpc>
                <a:spcPct val="125000"/>
              </a:lnSpc>
              <a:buNone/>
            </a:pPr>
            <a:r>
              <a:rPr lang="en-US" altLang="zh-CN" sz="3200" b="1" dirty="0">
                <a:solidFill>
                  <a:srgbClr val="A53010"/>
                </a:solidFill>
              </a:rPr>
              <a:t>	</a:t>
            </a:r>
            <a:r>
              <a:rPr lang="zh-CN" altLang="en-US" sz="2800" b="1" dirty="0">
                <a:solidFill>
                  <a:schemeClr val="tx1"/>
                </a:solidFill>
              </a:rPr>
              <a:t>耶和华要</a:t>
            </a:r>
            <a:r>
              <a:rPr lang="zh-CN" altLang="en-US" sz="2800" b="1" u="sng" dirty="0">
                <a:solidFill>
                  <a:schemeClr val="tx1"/>
                </a:solidFill>
              </a:rPr>
              <a:t>分别</a:t>
            </a:r>
            <a:r>
              <a:rPr lang="zh-CN" altLang="en-US" sz="2800" b="1" dirty="0">
                <a:solidFill>
                  <a:schemeClr val="tx1"/>
                </a:solidFill>
              </a:rPr>
              <a:t>以色列的牲畜和埃及的牲畜，凡属以色列人的，一样都不死</a:t>
            </a:r>
            <a:endParaRPr lang="en-US" altLang="zh-CN" sz="2800" b="1" dirty="0">
              <a:solidFill>
                <a:schemeClr val="tx1"/>
              </a:solidFill>
            </a:endParaRPr>
          </a:p>
          <a:p>
            <a:pPr marL="0" indent="0" algn="just">
              <a:lnSpc>
                <a:spcPct val="125000"/>
              </a:lnSpc>
              <a:buNone/>
            </a:pPr>
            <a:endParaRPr lang="en-US" altLang="zh-CN" sz="2400" b="1" u="sng" dirty="0">
              <a:solidFill>
                <a:schemeClr val="tx1"/>
              </a:solidFill>
            </a:endParaRPr>
          </a:p>
          <a:p>
            <a:pPr algn="just">
              <a:lnSpc>
                <a:spcPct val="125000"/>
              </a:lnSpc>
            </a:pPr>
            <a:r>
              <a:rPr lang="zh-CN" altLang="en-US" sz="3200" b="1" dirty="0">
                <a:solidFill>
                  <a:srgbClr val="A53010"/>
                </a:solidFill>
              </a:rPr>
              <a:t>神的定意</a:t>
            </a:r>
            <a:r>
              <a:rPr lang="en-US" altLang="zh-CN" sz="3200" b="1" dirty="0">
                <a:solidFill>
                  <a:srgbClr val="A53010"/>
                </a:solidFill>
              </a:rPr>
              <a:t>——</a:t>
            </a:r>
            <a:r>
              <a:rPr lang="zh-CN" altLang="en-US" sz="3200" b="1" dirty="0">
                <a:solidFill>
                  <a:srgbClr val="A53010"/>
                </a:solidFill>
              </a:rPr>
              <a:t>基督徒的已然与未然</a:t>
            </a:r>
            <a:endParaRPr lang="en-US" altLang="zh-CN" sz="3200" b="1" dirty="0">
              <a:solidFill>
                <a:srgbClr val="A53010"/>
              </a:solidFill>
            </a:endParaRPr>
          </a:p>
          <a:p>
            <a:pPr marL="0" indent="0" algn="just">
              <a:lnSpc>
                <a:spcPct val="125000"/>
              </a:lnSpc>
              <a:buNone/>
            </a:pPr>
            <a:r>
              <a:rPr lang="en-US" altLang="zh-TW" sz="2800" b="1" dirty="0">
                <a:solidFill>
                  <a:schemeClr val="tx1"/>
                </a:solidFill>
              </a:rPr>
              <a:t>	</a:t>
            </a:r>
            <a:r>
              <a:rPr lang="zh-CN" altLang="en-US" sz="2800" b="1" dirty="0">
                <a:solidFill>
                  <a:schemeClr val="tx1"/>
                </a:solidFill>
              </a:rPr>
              <a:t>耶和华就</a:t>
            </a:r>
            <a:r>
              <a:rPr lang="zh-CN" altLang="en-US" sz="2800" b="1" u="sng" dirty="0">
                <a:solidFill>
                  <a:schemeClr val="tx1"/>
                </a:solidFill>
              </a:rPr>
              <a:t>定了时候</a:t>
            </a:r>
            <a:r>
              <a:rPr lang="zh-CN" altLang="en-US" sz="2800" b="1" dirty="0">
                <a:solidFill>
                  <a:schemeClr val="tx1"/>
                </a:solidFill>
              </a:rPr>
              <a:t>，说：“明天耶和华必在此地行这事。</a:t>
            </a:r>
            <a:endParaRPr lang="en-US" altLang="zh-CN" sz="2800" b="1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025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5C7378-663F-0B0A-965E-F8D29BE98E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>
            <a:extLst>
              <a:ext uri="{FF2B5EF4-FFF2-40B4-BE49-F238E27FC236}">
                <a16:creationId xmlns:a16="http://schemas.microsoft.com/office/drawing/2014/main" id="{DC575F14-7836-BE95-CEA3-4DCAB6E24F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2311" y="1379038"/>
            <a:ext cx="10098589" cy="668837"/>
          </a:xfrm>
        </p:spPr>
        <p:txBody>
          <a:bodyPr>
            <a:normAutofit/>
          </a:bodyPr>
          <a:lstStyle/>
          <a:p>
            <a:r>
              <a:rPr lang="zh-CN" altLang="en-US" sz="2800" b="1" dirty="0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神的旨意必然成就</a:t>
            </a:r>
            <a:r>
              <a:rPr lang="en-US" altLang="zh-CN" sz="2800" b="1" dirty="0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 </a:t>
            </a:r>
            <a:r>
              <a:rPr lang="zh-CN" altLang="en-US" sz="2800" b="1" dirty="0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但有时需要人的等待</a:t>
            </a:r>
            <a:endParaRPr lang="en-US" altLang="zh-CN" sz="2800" b="1" dirty="0">
              <a:solidFill>
                <a:srgbClr val="A5301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zh-CN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377F897-708F-015D-0AAB-54CBCFCF7A41}"/>
              </a:ext>
            </a:extLst>
          </p:cNvPr>
          <p:cNvSpPr txBox="1"/>
          <p:nvPr/>
        </p:nvSpPr>
        <p:spPr>
          <a:xfrm>
            <a:off x="1662311" y="630254"/>
            <a:ext cx="6100174" cy="6688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zh-CN" altLang="en-US" sz="3600" b="1" dirty="0">
                <a:solidFill>
                  <a:srgbClr val="A5301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神的定意</a:t>
            </a:r>
            <a:r>
              <a:rPr lang="en-US" altLang="zh-CN" sz="3600" b="1" dirty="0">
                <a:solidFill>
                  <a:srgbClr val="A5301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——</a:t>
            </a:r>
            <a:r>
              <a:rPr lang="zh-CN" altLang="en-US" sz="3600" b="1" dirty="0">
                <a:solidFill>
                  <a:srgbClr val="A5301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已然</a:t>
            </a:r>
            <a:endParaRPr lang="en-US" altLang="zh-CN" sz="3600" b="1" dirty="0">
              <a:solidFill>
                <a:srgbClr val="A5301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E90E699F-6597-8DD3-D656-069248AABD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3076451"/>
              </p:ext>
            </p:extLst>
          </p:nvPr>
        </p:nvGraphicFramePr>
        <p:xfrm>
          <a:off x="431100" y="1941693"/>
          <a:ext cx="11540323" cy="431727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618519">
                  <a:extLst>
                    <a:ext uri="{9D8B030D-6E8A-4147-A177-3AD203B41FA5}">
                      <a16:colId xmlns:a16="http://schemas.microsoft.com/office/drawing/2014/main" val="87095915"/>
                    </a:ext>
                  </a:extLst>
                </a:gridCol>
                <a:gridCol w="1982450">
                  <a:extLst>
                    <a:ext uri="{9D8B030D-6E8A-4147-A177-3AD203B41FA5}">
                      <a16:colId xmlns:a16="http://schemas.microsoft.com/office/drawing/2014/main" val="3280472944"/>
                    </a:ext>
                  </a:extLst>
                </a:gridCol>
                <a:gridCol w="7939354">
                  <a:extLst>
                    <a:ext uri="{9D8B030D-6E8A-4147-A177-3AD203B41FA5}">
                      <a16:colId xmlns:a16="http://schemas.microsoft.com/office/drawing/2014/main" val="876346237"/>
                    </a:ext>
                  </a:extLst>
                </a:gridCol>
              </a:tblGrid>
              <a:tr h="22206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年龄</a:t>
                      </a:r>
                    </a:p>
                  </a:txBody>
                  <a:tcPr marL="55517" marR="55517" marT="27759" marB="27759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经文</a:t>
                      </a:r>
                    </a:p>
                  </a:txBody>
                  <a:tcPr marL="55517" marR="55517" marT="27759" marB="27759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发生的事</a:t>
                      </a:r>
                    </a:p>
                  </a:txBody>
                  <a:tcPr marL="55517" marR="55517" marT="27759" marB="27759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7592655"/>
                  </a:ext>
                </a:extLst>
              </a:tr>
              <a:tr h="55517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b="1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75</a:t>
                      </a:r>
                      <a:r>
                        <a:rPr lang="zh-CN" altLang="en-US" sz="2400" b="1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岁</a:t>
                      </a:r>
                      <a:endParaRPr lang="zh-CN" altLang="en-US" sz="2400" dirty="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5517" marR="55517" marT="27759" marB="2775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创</a:t>
                      </a:r>
                      <a:r>
                        <a:rPr lang="en-US" altLang="zh-CN" sz="240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12:1-4</a:t>
                      </a:r>
                    </a:p>
                  </a:txBody>
                  <a:tcPr marL="55517" marR="55517" marT="27759" marB="2775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神呼召亚伯拉罕离开本地，并应许使他成为大国</a:t>
                      </a:r>
                    </a:p>
                  </a:txBody>
                  <a:tcPr marL="55517" marR="55517" marT="27759" marB="27759" anchor="ctr"/>
                </a:tc>
                <a:extLst>
                  <a:ext uri="{0D108BD9-81ED-4DB2-BD59-A6C34878D82A}">
                    <a16:rowId xmlns:a16="http://schemas.microsoft.com/office/drawing/2014/main" val="1848527511"/>
                  </a:ext>
                </a:extLst>
              </a:tr>
              <a:tr h="88827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b="1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75–85</a:t>
                      </a:r>
                      <a:r>
                        <a:rPr lang="zh-CN" altLang="en-US" sz="2400" b="1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岁</a:t>
                      </a:r>
                      <a:endParaRPr lang="zh-CN" altLang="en-US" sz="2400" dirty="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5517" marR="55517" marT="27759" marB="2775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创</a:t>
                      </a:r>
                      <a:r>
                        <a:rPr lang="en-US" altLang="zh-CN" sz="240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15:2-6</a:t>
                      </a:r>
                    </a:p>
                  </a:txBody>
                  <a:tcPr marL="55517" marR="55517" marT="27759" marB="2775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亚伯拉罕因仍然无子向神发问；神以众星为记号重申他亲生的儿子才是后嗣。亚伯拉罕信神，神就以此为他的义</a:t>
                      </a:r>
                    </a:p>
                  </a:txBody>
                  <a:tcPr marL="55517" marR="55517" marT="27759" marB="27759" anchor="ctr"/>
                </a:tc>
                <a:extLst>
                  <a:ext uri="{0D108BD9-81ED-4DB2-BD59-A6C34878D82A}">
                    <a16:rowId xmlns:a16="http://schemas.microsoft.com/office/drawing/2014/main" val="3366819681"/>
                  </a:ext>
                </a:extLst>
              </a:tr>
              <a:tr h="55517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b="1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86</a:t>
                      </a:r>
                      <a:r>
                        <a:rPr lang="zh-CN" altLang="en-US" sz="2400" b="1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岁</a:t>
                      </a:r>
                      <a:endParaRPr lang="zh-CN" altLang="en-US" sz="2400" dirty="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5517" marR="55517" marT="27759" marB="2775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创</a:t>
                      </a:r>
                      <a:r>
                        <a:rPr lang="en-US" altLang="zh-CN" sz="240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16:1-16</a:t>
                      </a:r>
                    </a:p>
                  </a:txBody>
                  <a:tcPr marL="55517" marR="55517" marT="27759" marB="2775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因长期等候，亚伯拉罕和撒拉试图用自己的方法成就应许，夏甲生下以实玛利</a:t>
                      </a:r>
                    </a:p>
                  </a:txBody>
                  <a:tcPr marL="55517" marR="55517" marT="27759" marB="27759" anchor="ctr"/>
                </a:tc>
                <a:extLst>
                  <a:ext uri="{0D108BD9-81ED-4DB2-BD59-A6C34878D82A}">
                    <a16:rowId xmlns:a16="http://schemas.microsoft.com/office/drawing/2014/main" val="1175819185"/>
                  </a:ext>
                </a:extLst>
              </a:tr>
              <a:tr h="55517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b="1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99</a:t>
                      </a:r>
                      <a:r>
                        <a:rPr lang="zh-CN" altLang="en-US" sz="2400" b="1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岁</a:t>
                      </a:r>
                      <a:endParaRPr lang="zh-CN" altLang="en-US" sz="2400" dirty="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5517" marR="55517" marT="27759" marB="2775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创</a:t>
                      </a:r>
                      <a:r>
                        <a:rPr lang="en-US" altLang="zh-CN" sz="240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17:1, 15-19</a:t>
                      </a:r>
                    </a:p>
                  </a:txBody>
                  <a:tcPr marL="55517" marR="55517" marT="27759" marB="2775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神再次显现，宣告撒拉将生一个儿子，并要起名叫以撒</a:t>
                      </a:r>
                    </a:p>
                  </a:txBody>
                  <a:tcPr marL="55517" marR="55517" marT="27759" marB="27759" anchor="ctr"/>
                </a:tc>
                <a:extLst>
                  <a:ext uri="{0D108BD9-81ED-4DB2-BD59-A6C34878D82A}">
                    <a16:rowId xmlns:a16="http://schemas.microsoft.com/office/drawing/2014/main" val="444492314"/>
                  </a:ext>
                </a:extLst>
              </a:tr>
              <a:tr h="55517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b="1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99</a:t>
                      </a:r>
                      <a:r>
                        <a:rPr lang="zh-CN" altLang="en-US" sz="2400" b="1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岁</a:t>
                      </a:r>
                      <a:endParaRPr lang="zh-CN" altLang="en-US" sz="2400" dirty="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5517" marR="55517" marT="27759" marB="2775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创</a:t>
                      </a:r>
                      <a:r>
                        <a:rPr lang="en-US" altLang="zh-CN" sz="240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18:10-14</a:t>
                      </a:r>
                    </a:p>
                  </a:txBody>
                  <a:tcPr marL="55517" marR="55517" marT="27759" marB="2775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神给出具体时间：到明年这时候，撒拉必生一个儿子</a:t>
                      </a:r>
                    </a:p>
                  </a:txBody>
                  <a:tcPr marL="55517" marR="55517" marT="27759" marB="27759" anchor="ctr"/>
                </a:tc>
                <a:extLst>
                  <a:ext uri="{0D108BD9-81ED-4DB2-BD59-A6C34878D82A}">
                    <a16:rowId xmlns:a16="http://schemas.microsoft.com/office/drawing/2014/main" val="1288488249"/>
                  </a:ext>
                </a:extLst>
              </a:tr>
              <a:tr h="55517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b="1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100</a:t>
                      </a:r>
                      <a:r>
                        <a:rPr lang="zh-CN" altLang="en-US" sz="2400" b="1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岁</a:t>
                      </a:r>
                      <a:endParaRPr lang="zh-CN" altLang="en-US" sz="2400" dirty="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5517" marR="55517" marT="27759" marB="2775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创</a:t>
                      </a:r>
                      <a:r>
                        <a:rPr lang="en-US" altLang="zh-CN" sz="240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21:1-5</a:t>
                      </a:r>
                    </a:p>
                  </a:txBody>
                  <a:tcPr marL="55517" marR="55517" marT="27759" marB="2775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到了神所说的日期，以撒出生</a:t>
                      </a:r>
                    </a:p>
                  </a:txBody>
                  <a:tcPr marL="55517" marR="55517" marT="27759" marB="27759" anchor="ctr"/>
                </a:tc>
                <a:extLst>
                  <a:ext uri="{0D108BD9-81ED-4DB2-BD59-A6C34878D82A}">
                    <a16:rowId xmlns:a16="http://schemas.microsoft.com/office/drawing/2014/main" val="14050889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37937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CB9A9-D28C-9347-B92F-6FFCCD82AD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>
            <a:extLst>
              <a:ext uri="{FF2B5EF4-FFF2-40B4-BE49-F238E27FC236}">
                <a16:creationId xmlns:a16="http://schemas.microsoft.com/office/drawing/2014/main" id="{BBC8A301-A1AE-5B70-10E8-ED05A0418F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2311" y="1379038"/>
            <a:ext cx="10098589" cy="668837"/>
          </a:xfrm>
        </p:spPr>
        <p:txBody>
          <a:bodyPr>
            <a:normAutofit/>
          </a:bodyPr>
          <a:lstStyle/>
          <a:p>
            <a:r>
              <a:rPr lang="zh-CN" altLang="en-US" sz="2800" b="1" dirty="0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神的旨意必然成就</a:t>
            </a:r>
            <a:r>
              <a:rPr lang="en-US" altLang="zh-CN" sz="2800" b="1" dirty="0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 </a:t>
            </a:r>
            <a:r>
              <a:rPr lang="zh-CN" altLang="en-US" sz="2800" b="1" dirty="0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但有时需要人的等待</a:t>
            </a:r>
            <a:endParaRPr lang="en-US" altLang="zh-CN" sz="2800" b="1" dirty="0">
              <a:solidFill>
                <a:srgbClr val="A5301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zh-CN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C9EC5591-95EE-1949-7C3D-2005833D87F9}"/>
              </a:ext>
            </a:extLst>
          </p:cNvPr>
          <p:cNvSpPr txBox="1"/>
          <p:nvPr/>
        </p:nvSpPr>
        <p:spPr>
          <a:xfrm>
            <a:off x="1662311" y="630254"/>
            <a:ext cx="6100174" cy="6688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zh-CN" altLang="en-US" sz="3600" b="1" dirty="0">
                <a:solidFill>
                  <a:srgbClr val="A5301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神的定意</a:t>
            </a:r>
            <a:r>
              <a:rPr lang="en-US" altLang="zh-CN" sz="3600" b="1" dirty="0">
                <a:solidFill>
                  <a:srgbClr val="A5301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——</a:t>
            </a:r>
            <a:r>
              <a:rPr lang="zh-CN" altLang="en-US" sz="3600" b="1" dirty="0">
                <a:solidFill>
                  <a:srgbClr val="A5301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已然</a:t>
            </a:r>
            <a:endParaRPr lang="en-US" altLang="zh-CN" sz="3600" b="1" dirty="0">
              <a:solidFill>
                <a:srgbClr val="A5301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40CAE931-941F-DB0D-A76C-9DE00BD7F7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2992625"/>
              </p:ext>
            </p:extLst>
          </p:nvPr>
        </p:nvGraphicFramePr>
        <p:xfrm>
          <a:off x="230442" y="2047875"/>
          <a:ext cx="11731115" cy="395207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393821">
                  <a:extLst>
                    <a:ext uri="{9D8B030D-6E8A-4147-A177-3AD203B41FA5}">
                      <a16:colId xmlns:a16="http://schemas.microsoft.com/office/drawing/2014/main" val="1120217990"/>
                    </a:ext>
                  </a:extLst>
                </a:gridCol>
                <a:gridCol w="2051202">
                  <a:extLst>
                    <a:ext uri="{9D8B030D-6E8A-4147-A177-3AD203B41FA5}">
                      <a16:colId xmlns:a16="http://schemas.microsoft.com/office/drawing/2014/main" val="338187732"/>
                    </a:ext>
                  </a:extLst>
                </a:gridCol>
                <a:gridCol w="8286092">
                  <a:extLst>
                    <a:ext uri="{9D8B030D-6E8A-4147-A177-3AD203B41FA5}">
                      <a16:colId xmlns:a16="http://schemas.microsoft.com/office/drawing/2014/main" val="2779364696"/>
                    </a:ext>
                  </a:extLst>
                </a:gridCol>
              </a:tblGrid>
              <a:tr h="42044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先知</a:t>
                      </a:r>
                      <a:r>
                        <a:rPr lang="en-US" altLang="zh-CN" sz="24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CN" altLang="en-US" sz="24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书</a:t>
                      </a:r>
                      <a:r>
                        <a:rPr lang="en-US" altLang="zh-CN" sz="24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)</a:t>
                      </a:r>
                      <a:endParaRPr lang="zh-CN" altLang="en-US" sz="2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31595" marR="31595" marT="15798" marB="15798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年代</a:t>
                      </a:r>
                    </a:p>
                  </a:txBody>
                  <a:tcPr marL="31595" marR="31595" marT="15798" marB="15798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经文</a:t>
                      </a:r>
                    </a:p>
                  </a:txBody>
                  <a:tcPr marL="31595" marR="31595" marT="15798" marB="15798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5760035"/>
                  </a:ext>
                </a:extLst>
              </a:tr>
              <a:tr h="534893">
                <a:tc rowSpan="3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以赛亚</a:t>
                      </a:r>
                    </a:p>
                  </a:txBody>
                  <a:tcPr marL="31595" marR="31595" marT="15798" marB="15798" anchor="ctr"/>
                </a:tc>
                <a:tc rowSpan="3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b="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BC 740–700</a:t>
                      </a:r>
                      <a:endParaRPr lang="zh-CN" altLang="en-US" sz="2400" b="0" dirty="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31595" marR="31595" marT="15798" marB="15798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必有童女怀孕生子，给他起名叫以马内利 </a:t>
                      </a:r>
                      <a:r>
                        <a:rPr lang="en-US" altLang="zh-CN" sz="240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CN" altLang="en-US" sz="240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赛</a:t>
                      </a:r>
                      <a:r>
                        <a:rPr lang="en-US" altLang="zh-CN" sz="240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7)</a:t>
                      </a:r>
                      <a:endParaRPr lang="zh-CN" altLang="en-US" sz="2400" dirty="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31595" marR="31595" marT="15798" marB="15798" anchor="ctr"/>
                </a:tc>
                <a:extLst>
                  <a:ext uri="{0D108BD9-81ED-4DB2-BD59-A6C34878D82A}">
                    <a16:rowId xmlns:a16="http://schemas.microsoft.com/office/drawing/2014/main" val="81759737"/>
                  </a:ext>
                </a:extLst>
              </a:tr>
              <a:tr h="80745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1595" marR="31595" marT="15798" marB="15798" anchor="ctr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1595" marR="31595" marT="15798" marB="15798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有一婴孩为我们而生</a:t>
                      </a:r>
                      <a:r>
                        <a:rPr lang="en-US" altLang="zh-CN" sz="240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……</a:t>
                      </a:r>
                      <a:r>
                        <a:rPr lang="zh-CN" altLang="en-US" sz="240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政权必担在他的肩头上。他必在大卫的宝座上治理他的国</a:t>
                      </a:r>
                      <a:r>
                        <a:rPr lang="en-US" altLang="zh-CN" sz="240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……</a:t>
                      </a:r>
                      <a:r>
                        <a:rPr lang="zh-CN" altLang="en-US" sz="240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从今直到永远 </a:t>
                      </a:r>
                      <a:r>
                        <a:rPr lang="en-US" altLang="zh-CN" sz="240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CN" altLang="en-US" sz="240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赛</a:t>
                      </a:r>
                      <a:r>
                        <a:rPr lang="en-US" altLang="zh-CN" sz="240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9)</a:t>
                      </a:r>
                      <a:endParaRPr lang="zh-CN" altLang="en-US" sz="2400" dirty="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31595" marR="31595" marT="15798" marB="15798" anchor="ctr"/>
                </a:tc>
                <a:extLst>
                  <a:ext uri="{0D108BD9-81ED-4DB2-BD59-A6C34878D82A}">
                    <a16:rowId xmlns:a16="http://schemas.microsoft.com/office/drawing/2014/main" val="2854192614"/>
                  </a:ext>
                </a:extLst>
              </a:tr>
              <a:tr h="574384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31595" marR="31595" marT="15798" marB="15798" anchor="ctr"/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31595" marR="31595" marT="15798" marB="15798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从耶西的本必发一条</a:t>
                      </a:r>
                      <a:r>
                        <a:rPr lang="en-US" altLang="zh-CN" sz="240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……</a:t>
                      </a:r>
                      <a:r>
                        <a:rPr lang="zh-CN" altLang="en-US" sz="240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耶和华的灵必住在他身上 </a:t>
                      </a:r>
                      <a:r>
                        <a:rPr lang="en-US" altLang="zh-CN" sz="240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CN" altLang="en-US" sz="240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赛</a:t>
                      </a:r>
                      <a:r>
                        <a:rPr lang="en-US" altLang="zh-CN" sz="240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11)</a:t>
                      </a:r>
                      <a:endParaRPr lang="zh-CN" altLang="en-US" sz="2400" dirty="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31595" marR="31595" marT="15798" marB="15798" anchor="ctr"/>
                </a:tc>
                <a:extLst>
                  <a:ext uri="{0D108BD9-81ED-4DB2-BD59-A6C34878D82A}">
                    <a16:rowId xmlns:a16="http://schemas.microsoft.com/office/drawing/2014/main" val="2511880842"/>
                  </a:ext>
                </a:extLst>
              </a:tr>
              <a:tr h="80745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弥迦</a:t>
                      </a:r>
                    </a:p>
                  </a:txBody>
                  <a:tcPr marL="31595" marR="31595" marT="15798" marB="15798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b="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BC 735–700</a:t>
                      </a:r>
                      <a:endParaRPr lang="zh-CN" altLang="en-US" sz="2400" b="0" dirty="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31595" marR="31595" marT="15798" marB="15798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伯利恒</a:t>
                      </a:r>
                      <a:r>
                        <a:rPr lang="en-US" altLang="zh-CN" sz="240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……</a:t>
                      </a:r>
                      <a:r>
                        <a:rPr lang="zh-CN" altLang="en-US" sz="240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将来必有一位从你那里出来，在以色列中为我作掌权的；他的根源从亘古、从太初就有 </a:t>
                      </a:r>
                      <a:r>
                        <a:rPr lang="en-US" altLang="zh-CN" sz="240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CN" altLang="en-US" sz="2400" b="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弥</a:t>
                      </a:r>
                      <a:r>
                        <a:rPr lang="en-US" altLang="zh-CN" sz="2400" b="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5)</a:t>
                      </a:r>
                      <a:endParaRPr lang="zh-CN" altLang="en-US" sz="2400" b="0" dirty="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31595" marR="31595" marT="15798" marB="15798" anchor="ctr"/>
                </a:tc>
                <a:extLst>
                  <a:ext uri="{0D108BD9-81ED-4DB2-BD59-A6C34878D82A}">
                    <a16:rowId xmlns:a16="http://schemas.microsoft.com/office/drawing/2014/main" val="3340270930"/>
                  </a:ext>
                </a:extLst>
              </a:tr>
              <a:tr h="80745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耶利米</a:t>
                      </a:r>
                    </a:p>
                  </a:txBody>
                  <a:tcPr marL="31595" marR="31595" marT="15798" marB="15798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b="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BC 627–580</a:t>
                      </a:r>
                      <a:endParaRPr lang="zh-CN" altLang="en-US" sz="2400" b="0" dirty="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31595" marR="31595" marT="15798" marB="15798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我要给大卫兴起一个公义的苗裔，他必掌王权，在地上施行公平和公义 </a:t>
                      </a:r>
                      <a:r>
                        <a:rPr lang="en-US" altLang="zh-CN" sz="240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CN" altLang="en-US" sz="2400" b="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耶</a:t>
                      </a:r>
                      <a:r>
                        <a:rPr lang="en-US" altLang="zh-CN" sz="2400" b="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23)</a:t>
                      </a:r>
                      <a:endParaRPr lang="zh-CN" altLang="en-US" sz="2400" dirty="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31595" marR="31595" marT="15798" marB="15798" anchor="ctr"/>
                </a:tc>
                <a:extLst>
                  <a:ext uri="{0D108BD9-81ED-4DB2-BD59-A6C34878D82A}">
                    <a16:rowId xmlns:a16="http://schemas.microsoft.com/office/drawing/2014/main" val="9432012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44471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4A9138-9076-616F-8531-8403572C72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>
            <a:extLst>
              <a:ext uri="{FF2B5EF4-FFF2-40B4-BE49-F238E27FC236}">
                <a16:creationId xmlns:a16="http://schemas.microsoft.com/office/drawing/2014/main" id="{CA2A2D71-43BD-04F0-F721-44093417A0EC}"/>
              </a:ext>
            </a:extLst>
          </p:cNvPr>
          <p:cNvSpPr txBox="1"/>
          <p:nvPr/>
        </p:nvSpPr>
        <p:spPr>
          <a:xfrm>
            <a:off x="1662311" y="630254"/>
            <a:ext cx="6100174" cy="6688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zh-CN" altLang="en-US" sz="3600" b="1" dirty="0">
                <a:solidFill>
                  <a:srgbClr val="A5301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我们的感受</a:t>
            </a:r>
            <a:r>
              <a:rPr lang="en-US" altLang="zh-CN" sz="3600" b="1" dirty="0">
                <a:solidFill>
                  <a:srgbClr val="A5301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——</a:t>
            </a:r>
            <a:r>
              <a:rPr lang="zh-CN" altLang="en-US" sz="3600" b="1" dirty="0">
                <a:solidFill>
                  <a:srgbClr val="A5301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未然</a:t>
            </a:r>
            <a:endParaRPr lang="en-US" altLang="zh-CN" sz="3600" b="1" dirty="0">
              <a:solidFill>
                <a:srgbClr val="A5301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8" name="内容占位符 2">
            <a:extLst>
              <a:ext uri="{FF2B5EF4-FFF2-40B4-BE49-F238E27FC236}">
                <a16:creationId xmlns:a16="http://schemas.microsoft.com/office/drawing/2014/main" id="{C75C83B5-BFE1-79A1-DD84-8187287D81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2310" y="1464145"/>
            <a:ext cx="10140668" cy="526150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主必再来 （约</a:t>
            </a:r>
            <a:r>
              <a:rPr lang="en-US" altLang="zh-C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，徒</a:t>
            </a:r>
            <a:r>
              <a:rPr lang="en-US" altLang="zh-C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，帖前</a:t>
            </a:r>
            <a:r>
              <a:rPr lang="en-US" altLang="zh-C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lang="en-US" altLang="zh-CN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罪与死亡必被战胜（罗</a:t>
            </a:r>
            <a:r>
              <a:rPr lang="en-US" altLang="zh-C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 </a:t>
            </a:r>
            <a:endParaRPr lang="en-US" altLang="zh-CN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死人必复活（林前</a:t>
            </a:r>
            <a:r>
              <a:rPr lang="en-US" altLang="zh-C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lang="en-US" altLang="zh-CN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公义的审判必临到（徒</a:t>
            </a:r>
            <a:r>
              <a:rPr lang="en-US" altLang="zh-C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lang="en-US" altLang="zh-CN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神国必完全显明（启</a:t>
            </a:r>
            <a:r>
              <a:rPr lang="en-US" altLang="zh-C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en-US" altLang="zh-C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lang="en-US" altLang="zh-CN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信徒必得荣耀（罗</a:t>
            </a:r>
            <a:r>
              <a:rPr lang="en-US" altLang="zh-C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lang="en-US" altLang="zh-CN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新天新地（启</a:t>
            </a:r>
            <a:r>
              <a:rPr lang="en-US" altLang="zh-C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lang="en-US" altLang="zh-CN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神必永远与祂的百姓同住（启</a:t>
            </a:r>
            <a:r>
              <a:rPr lang="en-US" altLang="zh-C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lang="en-US" altLang="zh-CN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28826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5C734C-2536-FAD1-BB54-CA1393A74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>
            <a:extLst>
              <a:ext uri="{FF2B5EF4-FFF2-40B4-BE49-F238E27FC236}">
                <a16:creationId xmlns:a16="http://schemas.microsoft.com/office/drawing/2014/main" id="{45FBFFFA-AD2B-7800-5185-3BFF03E1FFF4}"/>
              </a:ext>
            </a:extLst>
          </p:cNvPr>
          <p:cNvGrpSpPr/>
          <p:nvPr/>
        </p:nvGrpSpPr>
        <p:grpSpPr>
          <a:xfrm>
            <a:off x="1662311" y="1624582"/>
            <a:ext cx="10282829" cy="2971480"/>
            <a:chOff x="1662310" y="4139181"/>
            <a:chExt cx="10282829" cy="2971480"/>
          </a:xfrm>
        </p:grpSpPr>
        <p:sp>
          <p:nvSpPr>
            <p:cNvPr id="12" name="内容占位符 2">
              <a:extLst>
                <a:ext uri="{FF2B5EF4-FFF2-40B4-BE49-F238E27FC236}">
                  <a16:creationId xmlns:a16="http://schemas.microsoft.com/office/drawing/2014/main" id="{30489AA4-FBA8-BC2A-EA82-1C181A695566}"/>
                </a:ext>
              </a:extLst>
            </p:cNvPr>
            <p:cNvSpPr txBox="1">
              <a:spLocks/>
            </p:cNvSpPr>
            <p:nvPr/>
          </p:nvSpPr>
          <p:spPr>
            <a:xfrm>
              <a:off x="1662310" y="4235435"/>
              <a:ext cx="10098589" cy="2778974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342900" indent="-3429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Font typeface="Wingdings 3" charset="2"/>
                <a:buChar char=""/>
                <a:defRPr sz="18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Font typeface="Wingdings 3" charset="2"/>
                <a:buChar char=""/>
                <a:defRPr sz="16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Font typeface="Wingdings 3" charset="2"/>
                <a:buChar char="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Font typeface="Wingdings 3" charset="2"/>
                <a:buChar char=""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Font typeface="Wingdings 3" charset="2"/>
                <a:buChar char=""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Font typeface="Wingdings 3" charset="2"/>
                <a:buChar char=""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Font typeface="Wingdings 3" charset="2"/>
                <a:buChar char=""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Font typeface="Wingdings 3" charset="2"/>
                <a:buChar char=""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Font typeface="Wingdings 3" charset="2"/>
                <a:buChar char=""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50000"/>
                </a:lnSpc>
                <a:buFont typeface="Wingdings 3" charset="2"/>
                <a:buNone/>
              </a:pPr>
              <a:r>
                <a:rPr lang="zh-CN" alt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罗</a:t>
              </a:r>
              <a:r>
                <a:rPr lang="en-US" altLang="zh-CN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8:23-25 </a:t>
              </a:r>
              <a:r>
                <a:rPr lang="zh-CN" alt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我们这有圣灵初结果子的，也是</a:t>
              </a:r>
              <a:r>
                <a:rPr lang="zh-CN" altLang="en-US" sz="2800" b="1" u="sng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自己心里叹息</a:t>
              </a:r>
              <a:r>
                <a:rPr lang="zh-CN" alt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，等候得着儿子的名分，乃是我们的身体得赎。我们得救是在乎盼望。只是所见的盼望不是盼望。谁还盼望他所见的呢？但我们若盼望那所不见的，</a:t>
              </a:r>
              <a:r>
                <a:rPr lang="zh-CN" altLang="en-US" sz="2800" b="1" u="sng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就必忍耐等候</a:t>
              </a:r>
              <a:r>
                <a:rPr lang="zh-CN" alt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。</a:t>
              </a:r>
              <a:endPara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15F2C985-0513-0254-8AED-FBE3A4A17B92}"/>
                </a:ext>
              </a:extLst>
            </p:cNvPr>
            <p:cNvSpPr/>
            <p:nvPr/>
          </p:nvSpPr>
          <p:spPr>
            <a:xfrm flipV="1">
              <a:off x="1662310" y="4139181"/>
              <a:ext cx="10282829" cy="297148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文本框 13">
            <a:extLst>
              <a:ext uri="{FF2B5EF4-FFF2-40B4-BE49-F238E27FC236}">
                <a16:creationId xmlns:a16="http://schemas.microsoft.com/office/drawing/2014/main" id="{AB5C7845-10D7-7896-00EB-B0BA4C908EAF}"/>
              </a:ext>
            </a:extLst>
          </p:cNvPr>
          <p:cNvSpPr txBox="1"/>
          <p:nvPr/>
        </p:nvSpPr>
        <p:spPr>
          <a:xfrm>
            <a:off x="1662311" y="630254"/>
            <a:ext cx="6100174" cy="6688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zh-CN" altLang="en-US" sz="3600" b="1" dirty="0">
                <a:solidFill>
                  <a:srgbClr val="A5301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我们的感受</a:t>
            </a:r>
            <a:r>
              <a:rPr lang="en-US" altLang="zh-CN" sz="3600" b="1" dirty="0">
                <a:solidFill>
                  <a:srgbClr val="A5301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——</a:t>
            </a:r>
            <a:r>
              <a:rPr lang="zh-CN" altLang="en-US" sz="3600" b="1" dirty="0">
                <a:solidFill>
                  <a:srgbClr val="A5301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未然</a:t>
            </a:r>
            <a:endParaRPr lang="en-US" altLang="zh-CN" sz="3600" b="1" dirty="0">
              <a:solidFill>
                <a:srgbClr val="A5301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1384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0B38F-94E1-E0AA-E8CA-6E26ADC28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>
            <a:extLst>
              <a:ext uri="{FF2B5EF4-FFF2-40B4-BE49-F238E27FC236}">
                <a16:creationId xmlns:a16="http://schemas.microsoft.com/office/drawing/2014/main" id="{C93A3D14-BAA6-86DF-ACBA-1D68D91EFF4D}"/>
              </a:ext>
            </a:extLst>
          </p:cNvPr>
          <p:cNvSpPr txBox="1"/>
          <p:nvPr/>
        </p:nvSpPr>
        <p:spPr>
          <a:xfrm>
            <a:off x="1662311" y="630254"/>
            <a:ext cx="10201802" cy="6688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zh-CN" altLang="en-US" sz="3600" b="1" dirty="0">
                <a:solidFill>
                  <a:srgbClr val="A5301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在已然与未然之中</a:t>
            </a:r>
            <a:r>
              <a:rPr lang="en-US" altLang="zh-CN" sz="3600" b="1" dirty="0">
                <a:solidFill>
                  <a:srgbClr val="A5301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…… </a:t>
            </a:r>
            <a:r>
              <a:rPr lang="zh-CN" altLang="en-US" sz="3600" b="1" dirty="0">
                <a:solidFill>
                  <a:srgbClr val="A5301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愿我们靠主得坚固</a:t>
            </a:r>
            <a:endParaRPr lang="en-US" altLang="zh-CN" sz="3600" b="1" dirty="0">
              <a:solidFill>
                <a:srgbClr val="A5301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D10B99FF-B802-BFED-58F8-753139B6BD19}"/>
              </a:ext>
            </a:extLst>
          </p:cNvPr>
          <p:cNvGrpSpPr/>
          <p:nvPr/>
        </p:nvGrpSpPr>
        <p:grpSpPr>
          <a:xfrm>
            <a:off x="1481837" y="1542325"/>
            <a:ext cx="10429427" cy="4884927"/>
            <a:chOff x="1481837" y="1542325"/>
            <a:chExt cx="10429427" cy="4884927"/>
          </a:xfrm>
        </p:grpSpPr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29A4A714-3EC3-3CBA-C1C8-02A5F0A5C148}"/>
                </a:ext>
              </a:extLst>
            </p:cNvPr>
            <p:cNvSpPr txBox="1"/>
            <p:nvPr/>
          </p:nvSpPr>
          <p:spPr>
            <a:xfrm>
              <a:off x="1528987" y="1542325"/>
              <a:ext cx="10335126" cy="488492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zh-CN" altLang="en-US" sz="28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罗</a:t>
              </a:r>
              <a:r>
                <a:rPr lang="en-US" altLang="zh-CN" sz="28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4:18-25 </a:t>
              </a:r>
              <a:r>
                <a:rPr lang="zh-CN" altLang="en-US" sz="28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他在无可指望的时候，因信仍有指望，就得以做多国的父，正如先前所说：“你的后裔将要如此。” 他将近百岁的时候，虽然想到自己的身体如同已死，撒拉的生育已经断绝，他的信心还是不软弱， 并且</a:t>
              </a:r>
              <a:r>
                <a:rPr lang="zh-CN" altLang="en-US" sz="2800" b="1" u="sng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仰望神的应许</a:t>
              </a:r>
              <a:r>
                <a:rPr lang="zh-CN" altLang="en-US" sz="28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，总没有因不信心里起疑惑，</a:t>
              </a:r>
              <a:r>
                <a:rPr lang="zh-CN" altLang="en-US" sz="2800" b="1" u="sng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反倒因信心里得坚固</a:t>
              </a:r>
              <a:r>
                <a:rPr lang="zh-CN" altLang="en-US" sz="28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，</a:t>
              </a:r>
              <a:r>
                <a:rPr lang="zh-CN" altLang="en-US" sz="2800" b="1" u="sng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将荣耀归给神</a:t>
              </a:r>
              <a:r>
                <a:rPr lang="zh-CN" altLang="en-US" sz="28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， 且满心相信神所应许的必能做成。 所以这就“算为他的义”。 </a:t>
              </a:r>
              <a:r>
                <a:rPr lang="en-US" altLang="zh-CN" sz="28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“</a:t>
              </a:r>
              <a:r>
                <a:rPr lang="zh-CN" altLang="en-US" sz="28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算为他义”的这句话不是单为他写的， 也是为我们将来得算为义之人写的，就是我们这信神使我们的主耶稣从死里复活的人。耶稣被交给人，是为我们的过犯；复活，是为叫我们称义。</a:t>
              </a:r>
              <a:endParaRPr lang="en-US" sz="28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5F997002-B305-E807-99CC-72EE5A469107}"/>
                </a:ext>
              </a:extLst>
            </p:cNvPr>
            <p:cNvSpPr/>
            <p:nvPr/>
          </p:nvSpPr>
          <p:spPr>
            <a:xfrm flipV="1">
              <a:off x="1481837" y="1542325"/>
              <a:ext cx="10429427" cy="488492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186164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22D8FB-0DA7-863A-F296-717FB7119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>
            <a:extLst>
              <a:ext uri="{FF2B5EF4-FFF2-40B4-BE49-F238E27FC236}">
                <a16:creationId xmlns:a16="http://schemas.microsoft.com/office/drawing/2014/main" id="{CCD26F18-768B-B57D-28A0-EF235AC91E31}"/>
              </a:ext>
            </a:extLst>
          </p:cNvPr>
          <p:cNvSpPr txBox="1"/>
          <p:nvPr/>
        </p:nvSpPr>
        <p:spPr>
          <a:xfrm>
            <a:off x="1662311" y="630254"/>
            <a:ext cx="10201802" cy="6688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zh-CN" altLang="en-US" sz="3600" b="1" dirty="0">
                <a:solidFill>
                  <a:srgbClr val="A5301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在已然与未然之中</a:t>
            </a:r>
            <a:r>
              <a:rPr lang="en-US" altLang="zh-CN" sz="3600" b="1" dirty="0">
                <a:solidFill>
                  <a:srgbClr val="A5301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…… </a:t>
            </a:r>
            <a:r>
              <a:rPr lang="zh-CN" altLang="en-US" sz="3600" b="1" dirty="0">
                <a:solidFill>
                  <a:srgbClr val="A5301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愿我们存盼望在天上</a:t>
            </a:r>
            <a:endParaRPr lang="en-US" altLang="zh-CN" sz="3600" b="1" dirty="0">
              <a:solidFill>
                <a:srgbClr val="A5301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36FAAC7F-1C48-5036-8609-23ACD6A4DA22}"/>
              </a:ext>
            </a:extLst>
          </p:cNvPr>
          <p:cNvGrpSpPr/>
          <p:nvPr/>
        </p:nvGrpSpPr>
        <p:grpSpPr>
          <a:xfrm>
            <a:off x="1481837" y="1542324"/>
            <a:ext cx="10429427" cy="4685421"/>
            <a:chOff x="1481837" y="1542324"/>
            <a:chExt cx="10429427" cy="4685421"/>
          </a:xfrm>
        </p:grpSpPr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2377CA8C-B842-28E0-C4B6-65A5E5063FF4}"/>
                </a:ext>
              </a:extLst>
            </p:cNvPr>
            <p:cNvSpPr txBox="1"/>
            <p:nvPr/>
          </p:nvSpPr>
          <p:spPr>
            <a:xfrm>
              <a:off x="1481837" y="2757514"/>
              <a:ext cx="10335126" cy="32691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zh-CN" altLang="en-US" sz="28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来</a:t>
              </a:r>
              <a:r>
                <a:rPr lang="en-US" altLang="zh-CN" sz="28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11:13-16 </a:t>
              </a:r>
              <a:r>
                <a:rPr lang="zh-CN" altLang="en-US" sz="28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这些人都是存着信心死的，并没有得着所应许的，却从远处望见，且欢喜迎接，又承认自己在世上是客旅，是寄居的。 说这样话的人，是表明自己要找一个家乡。 他们若想念所离开的家乡，还有可以回去的机会。 他们却羡慕一个更美的家乡，就是在天上的。所以神被称为他们的神，并不以为耻，因为他已经给他们预备了一座城。</a:t>
              </a:r>
              <a:endParaRPr lang="en-US" sz="28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473FF623-23B5-7480-BA20-9C62A1685F2A}"/>
                </a:ext>
              </a:extLst>
            </p:cNvPr>
            <p:cNvSpPr/>
            <p:nvPr/>
          </p:nvSpPr>
          <p:spPr>
            <a:xfrm flipV="1">
              <a:off x="1481837" y="1542324"/>
              <a:ext cx="10429427" cy="468542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文本框 1">
            <a:extLst>
              <a:ext uri="{FF2B5EF4-FFF2-40B4-BE49-F238E27FC236}">
                <a16:creationId xmlns:a16="http://schemas.microsoft.com/office/drawing/2014/main" id="{202532F3-8B44-FDDC-7D88-7C225E6903D0}"/>
              </a:ext>
            </a:extLst>
          </p:cNvPr>
          <p:cNvSpPr txBox="1"/>
          <p:nvPr/>
        </p:nvSpPr>
        <p:spPr>
          <a:xfrm>
            <a:off x="1481837" y="1706756"/>
            <a:ext cx="10335126" cy="576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来</a:t>
            </a:r>
            <a:r>
              <a:rPr lang="en-US" altLang="zh-CN" sz="28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11:1 </a:t>
            </a:r>
            <a:r>
              <a:rPr lang="zh-CN" altLang="en-US" sz="28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这些信就是所望之事的实底，是未见之事的确据</a:t>
            </a:r>
            <a:endParaRPr lang="en-US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64667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E82627-8700-7828-0EDD-70E587923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>
            <a:extLst>
              <a:ext uri="{FF2B5EF4-FFF2-40B4-BE49-F238E27FC236}">
                <a16:creationId xmlns:a16="http://schemas.microsoft.com/office/drawing/2014/main" id="{91B4518F-AFF7-9FE6-A2AF-F840178E31DD}"/>
              </a:ext>
            </a:extLst>
          </p:cNvPr>
          <p:cNvSpPr txBox="1"/>
          <p:nvPr/>
        </p:nvSpPr>
        <p:spPr>
          <a:xfrm>
            <a:off x="1662311" y="630254"/>
            <a:ext cx="10201802" cy="6688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zh-CN" altLang="en-US" sz="3600" b="1" dirty="0">
                <a:solidFill>
                  <a:srgbClr val="A5301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在已然与未然之中</a:t>
            </a:r>
            <a:r>
              <a:rPr lang="en-US" altLang="zh-CN" sz="3600" b="1" dirty="0">
                <a:solidFill>
                  <a:srgbClr val="A5301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…… </a:t>
            </a:r>
            <a:r>
              <a:rPr lang="zh-CN" altLang="en-US" sz="3600" b="1" dirty="0">
                <a:solidFill>
                  <a:srgbClr val="A5301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愿我们忠心服侍祂</a:t>
            </a:r>
            <a:endParaRPr lang="en-US" altLang="zh-CN" sz="3600" b="1" dirty="0">
              <a:solidFill>
                <a:srgbClr val="A5301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" name="内容占位符 2">
            <a:extLst>
              <a:ext uri="{FF2B5EF4-FFF2-40B4-BE49-F238E27FC236}">
                <a16:creationId xmlns:a16="http://schemas.microsoft.com/office/drawing/2014/main" id="{F621EDB3-8B53-6BE7-0B51-B387452B6D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2311" y="1596492"/>
            <a:ext cx="10140668" cy="526150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因主必再来，所以追求圣洁</a:t>
            </a:r>
            <a:endParaRPr lang="en-US" altLang="zh-CN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因罪与死亡必被吞灭，所以在软弱与失败中仍有盼望。</a:t>
            </a:r>
            <a:endParaRPr lang="en-US" altLang="zh-CN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因审判必临到，所以认真对待罪</a:t>
            </a:r>
            <a:endParaRPr lang="en-US" altLang="zh-CN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因万物必更新，所以不向世界绝望</a:t>
            </a:r>
            <a:endParaRPr lang="en-US" altLang="zh-CN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因福音必传到万民，所以忠心做见证</a:t>
            </a:r>
            <a:endParaRPr lang="en-US" altLang="zh-CN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因神必完成教会，所以不因教会软弱而放弃</a:t>
            </a:r>
            <a:endParaRPr lang="en-US" altLang="zh-CN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4155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59EA6-A19E-D829-F287-73A099DF3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FFAB8A73-5083-4F0D-8C6A-D894F7A4A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300" y="630373"/>
            <a:ext cx="8911687" cy="709912"/>
          </a:xfrm>
        </p:spPr>
        <p:txBody>
          <a:bodyPr/>
          <a:lstStyle/>
          <a:p>
            <a:r>
              <a:rPr lang="zh-CN" altLang="en-US" u="sng" dirty="0"/>
              <a:t>总结与应用</a:t>
            </a:r>
            <a:endParaRPr lang="en-US" u="sng" dirty="0"/>
          </a:p>
        </p:txBody>
      </p:sp>
      <p:sp>
        <p:nvSpPr>
          <p:cNvPr id="7" name="内容占位符 2">
            <a:extLst>
              <a:ext uri="{FF2B5EF4-FFF2-40B4-BE49-F238E27FC236}">
                <a16:creationId xmlns:a16="http://schemas.microsoft.com/office/drawing/2014/main" id="{2DE6393D-F5D8-6193-DB47-98BE85BBB2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8300" y="1514047"/>
            <a:ext cx="10333121" cy="5091290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2800" b="1" dirty="0">
                <a:solidFill>
                  <a:srgbClr val="A53010"/>
                </a:solidFill>
              </a:rPr>
              <a:t>在第五灾中，耶和华亲自定下时间，说“明天我必行这事”，第二天祂的话果然成就。这表明历史并不掌握在法老手中，而是在神的主权之下。今天的基督徒也活在神应许的“已然与未然”之间：基督已经来过，已经借十字架和复活胜过罪与死亡，我们也已经得着圣灵、成为属神的百姓；但我们仍在等候身体得赎、万物更新和主荣耀再来。神没有告诉我们所有事情都会在“明天”解决，却已经清楚告诉我们故事的结局。信心就是在尚未看见完全成就时，仍因那位应许者的信实而依靠祂，并在等候中活出分别为圣的忍耐和忠心。</a:t>
            </a:r>
            <a:endParaRPr lang="en-US" altLang="zh-CN" sz="2800" b="1" dirty="0">
              <a:solidFill>
                <a:srgbClr val="A5301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853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1B58E54-3BF7-FF99-7FF1-9E8C00548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1283" y="624110"/>
            <a:ext cx="8911687" cy="801768"/>
          </a:xfrm>
        </p:spPr>
        <p:txBody>
          <a:bodyPr>
            <a:normAutofit/>
          </a:bodyPr>
          <a:lstStyle/>
          <a:p>
            <a:r>
              <a:rPr lang="zh-CN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出埃及记</a:t>
            </a:r>
            <a:r>
              <a:rPr lang="en-US" altLang="zh-C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9:1-7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442559E-E2C5-BE61-BEC2-0AF3C8843C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1283" y="1425878"/>
            <a:ext cx="10037024" cy="5300599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zh-CN" altLang="en-US" sz="3200" dirty="0"/>
              <a:t>耶和华吩咐摩西说：“你进去见法老，对他说：‘耶和华希伯来人的神这样说：容我的百姓去，好侍奉我。 你若不肯容他们去，仍旧强留他们， 耶和华的手加在你田间的牲畜上，就是在马、驴、骆驼、牛群、羊群上，必有重重的瘟疫。 耶和华要分别以色列的牲畜和埃及的牲畜，凡属以色列人的，一样都不死。’” 耶和华就定了时候，说：“明天耶和华必在此地行这事。” 第二天，耶和华就行这事。埃及的牲畜几乎都死了，只是以色列人的牲畜一个都没有死。 法老打发人去看，谁知以色列人的牲畜连一个都没有死。法老的心却是固执，不容百姓去。</a:t>
            </a:r>
          </a:p>
        </p:txBody>
      </p:sp>
    </p:spTree>
    <p:extLst>
      <p:ext uri="{BB962C8B-B14F-4D97-AF65-F5344CB8AC3E}">
        <p14:creationId xmlns:p14="http://schemas.microsoft.com/office/powerpoint/2010/main" val="3002960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E708C5-64BF-22CD-5FEE-3EEE5A935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0AD2BB8-D9EF-F4FB-9F74-06CCCC220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1283" y="624110"/>
            <a:ext cx="8911687" cy="801768"/>
          </a:xfrm>
        </p:spPr>
        <p:txBody>
          <a:bodyPr>
            <a:normAutofit/>
          </a:bodyPr>
          <a:lstStyle/>
          <a:p>
            <a:r>
              <a:rPr lang="zh-CN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出埃及记</a:t>
            </a:r>
            <a:r>
              <a:rPr lang="en-US" altLang="zh-C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9:8-12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6CFE155-9E32-DAC1-80F7-F976F4CEEE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1283" y="1425878"/>
            <a:ext cx="10037024" cy="5225443"/>
          </a:xfrm>
        </p:spPr>
        <p:txBody>
          <a:bodyPr>
            <a:normAutofit/>
          </a:bodyPr>
          <a:lstStyle/>
          <a:p>
            <a:pPr marL="0" indent="0">
              <a:lnSpc>
                <a:spcPct val="125000"/>
              </a:lnSpc>
              <a:buNone/>
            </a:pPr>
            <a:r>
              <a:rPr lang="zh-CN" altLang="en-US" sz="3200" dirty="0"/>
              <a:t>耶和华吩咐摩西、亚伦说：“你们取几捧炉灰，摩西要在法老面前向天扬起来。 这灰要在埃及全地变做尘土，在人身上和牲畜身上成了起泡的疮。” 摩西、亚伦取了炉灰，站在法老面前。摩西向天扬起来，就在人身上和牲畜身上成了起泡的疮。 行法术的在摩西面前站立不住，因为在他们身上和一切埃及人身上都有这疮。 耶和华使法老的心刚硬，不听他们，正如耶和华对摩西所说的。</a:t>
            </a:r>
          </a:p>
        </p:txBody>
      </p:sp>
    </p:spTree>
    <p:extLst>
      <p:ext uri="{BB962C8B-B14F-4D97-AF65-F5344CB8AC3E}">
        <p14:creationId xmlns:p14="http://schemas.microsoft.com/office/powerpoint/2010/main" val="3454550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8A6D831C-A190-8CD9-4466-871096AA389D}"/>
              </a:ext>
            </a:extLst>
          </p:cNvPr>
          <p:cNvSpPr txBox="1"/>
          <p:nvPr/>
        </p:nvSpPr>
        <p:spPr>
          <a:xfrm>
            <a:off x="1751032" y="647601"/>
            <a:ext cx="10095977" cy="968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9:1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耶和华吩咐摩西说：你进去见法老，对他说：“耶和华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——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希伯来人的神这样说：</a:t>
            </a:r>
            <a:r>
              <a:rPr lang="zh-CN" altLang="en-US" sz="2400" b="1" u="sng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容我的百姓去，好事奉我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sz="24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5884C934-3956-D515-94CC-EB795DFEB306}"/>
              </a:ext>
            </a:extLst>
          </p:cNvPr>
          <p:cNvSpPr/>
          <p:nvPr/>
        </p:nvSpPr>
        <p:spPr>
          <a:xfrm flipV="1">
            <a:off x="1748420" y="647601"/>
            <a:ext cx="10282829" cy="98808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20AC7AD8-027E-D657-44A6-5BC211D17C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9994750"/>
              </p:ext>
            </p:extLst>
          </p:nvPr>
        </p:nvGraphicFramePr>
        <p:xfrm>
          <a:off x="3226312" y="1821279"/>
          <a:ext cx="7327044" cy="4389120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046756">
                  <a:extLst>
                    <a:ext uri="{9D8B030D-6E8A-4147-A177-3AD203B41FA5}">
                      <a16:colId xmlns:a16="http://schemas.microsoft.com/office/drawing/2014/main" val="2122877851"/>
                    </a:ext>
                  </a:extLst>
                </a:gridCol>
                <a:gridCol w="5280288">
                  <a:extLst>
                    <a:ext uri="{9D8B030D-6E8A-4147-A177-3AD203B41FA5}">
                      <a16:colId xmlns:a16="http://schemas.microsoft.com/office/drawing/2014/main" val="3591590839"/>
                    </a:ext>
                  </a:extLst>
                </a:gridCol>
              </a:tblGrid>
              <a:tr h="209550">
                <a:tc>
                  <a:txBody>
                    <a:bodyPr/>
                    <a:lstStyle/>
                    <a:p>
                      <a:pPr algn="ctr" fontAlgn="t">
                        <a:lnSpc>
                          <a:spcPct val="125000"/>
                        </a:lnSpc>
                        <a:buNone/>
                      </a:pPr>
                      <a:r>
                        <a:rPr lang="zh-CN" altLang="en-US" sz="2400" dirty="0">
                          <a:solidFill>
                            <a:schemeClr val="bg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章节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25000"/>
                        </a:lnSpc>
                        <a:buNone/>
                      </a:pPr>
                      <a:r>
                        <a:rPr lang="zh-CN" altLang="en-US" sz="2400" dirty="0">
                          <a:solidFill>
                            <a:schemeClr val="bg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经文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099314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t">
                        <a:lnSpc>
                          <a:spcPct val="125000"/>
                        </a:lnSpc>
                        <a:buNone/>
                      </a:pPr>
                      <a:r>
                        <a:rPr lang="zh-CN" altLang="en-US" sz="24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出</a:t>
                      </a:r>
                      <a:r>
                        <a:rPr lang="en-US" altLang="zh-CN" sz="24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4:23</a:t>
                      </a:r>
                      <a:endParaRPr lang="zh-CN" altLang="en-US" sz="24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25000"/>
                        </a:lnSpc>
                        <a:buNone/>
                      </a:pPr>
                      <a:r>
                        <a:rPr lang="zh-CN" altLang="en-US" sz="24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容我的儿子去，好</a:t>
                      </a:r>
                      <a:r>
                        <a:rPr lang="zh-CN" altLang="en-US" sz="2400" u="sng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事奉</a:t>
                      </a:r>
                      <a:r>
                        <a:rPr lang="zh-CN" altLang="en-US" sz="24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我</a:t>
                      </a:r>
                      <a:endParaRPr lang="zh-CN" altLang="en-US" sz="24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5526254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t">
                        <a:lnSpc>
                          <a:spcPct val="125000"/>
                        </a:lnSpc>
                        <a:buNone/>
                      </a:pPr>
                      <a:r>
                        <a:rPr lang="zh-CN" altLang="en-US" sz="24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出</a:t>
                      </a:r>
                      <a:r>
                        <a:rPr lang="en-US" altLang="zh-CN" sz="24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5:1</a:t>
                      </a:r>
                      <a:endParaRPr lang="zh-CN" altLang="en-US" sz="24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25000"/>
                        </a:lnSpc>
                        <a:buNone/>
                      </a:pPr>
                      <a:r>
                        <a:rPr lang="zh-CN" altLang="en-US" sz="24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容我的百姓去，在旷野向我</a:t>
                      </a:r>
                      <a:r>
                        <a:rPr lang="zh-CN" altLang="en-US" sz="2400" u="sng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守节</a:t>
                      </a:r>
                      <a:endParaRPr lang="zh-TW" altLang="en-US" sz="2400" u="sng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578820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t">
                        <a:lnSpc>
                          <a:spcPct val="125000"/>
                        </a:lnSpc>
                        <a:buNone/>
                      </a:pPr>
                      <a:r>
                        <a:rPr lang="zh-CN" altLang="en-US" sz="24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 出</a:t>
                      </a:r>
                      <a:r>
                        <a:rPr lang="en-US" altLang="zh-CN" sz="24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7:16</a:t>
                      </a:r>
                      <a:endParaRPr lang="zh-CN" altLang="en-US" sz="24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25000"/>
                        </a:lnSpc>
                        <a:buNone/>
                      </a:pPr>
                      <a:r>
                        <a:rPr lang="zh-CN" altLang="en-US" sz="24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容我的百姓去，好在旷野</a:t>
                      </a:r>
                      <a:r>
                        <a:rPr lang="zh-CN" altLang="en-US" sz="2400" u="sng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事奉</a:t>
                      </a:r>
                      <a:r>
                        <a:rPr lang="zh-CN" altLang="en-US" sz="24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我</a:t>
                      </a:r>
                      <a:endParaRPr lang="zh-CN" altLang="en-US" sz="24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3839514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t">
                        <a:lnSpc>
                          <a:spcPct val="125000"/>
                        </a:lnSpc>
                        <a:buNone/>
                      </a:pPr>
                      <a:r>
                        <a:rPr lang="zh-CN" altLang="en-US" sz="24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 出</a:t>
                      </a:r>
                      <a:r>
                        <a:rPr lang="en-US" altLang="zh-CN" sz="24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8:20</a:t>
                      </a:r>
                      <a:endParaRPr lang="zh-CN" altLang="en-US" sz="24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25000"/>
                        </a:lnSpc>
                        <a:buNone/>
                      </a:pPr>
                      <a:r>
                        <a:rPr lang="zh-CN" altLang="en-US" sz="24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容我的百姓去，好</a:t>
                      </a:r>
                      <a:r>
                        <a:rPr lang="zh-CN" altLang="en-US" sz="2400" u="sng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事奉</a:t>
                      </a:r>
                      <a:r>
                        <a:rPr lang="zh-CN" altLang="en-US" sz="24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我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356702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marL="0" marR="0" lvl="0" indent="0" algn="ctr" defTabSz="457200" rtl="0" eaLnBrk="1" fontAlgn="t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 出</a:t>
                      </a:r>
                      <a:r>
                        <a:rPr lang="en-US" altLang="zh-CN" sz="24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7:16</a:t>
                      </a:r>
                      <a:endParaRPr lang="zh-CN" altLang="en-US" sz="24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25000"/>
                        </a:lnSpc>
                        <a:buNone/>
                      </a:pPr>
                      <a:r>
                        <a:rPr lang="zh-CN" altLang="en-US" sz="24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容我的百姓去，好</a:t>
                      </a:r>
                      <a:r>
                        <a:rPr lang="zh-CN" altLang="en-US" sz="2400" u="sng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事奉</a:t>
                      </a:r>
                      <a:r>
                        <a:rPr lang="zh-CN" altLang="en-US" sz="24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我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961171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marL="0" marR="0" lvl="0" indent="0" algn="ctr" defTabSz="457200" rtl="0" eaLnBrk="1" fontAlgn="t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 出</a:t>
                      </a:r>
                      <a:r>
                        <a:rPr lang="en-US" altLang="zh-CN" sz="24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9:13</a:t>
                      </a:r>
                      <a:endParaRPr lang="zh-CN" altLang="en-US" sz="24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25000"/>
                        </a:lnSpc>
                        <a:buNone/>
                      </a:pPr>
                      <a:r>
                        <a:rPr lang="zh-CN" altLang="en-US" sz="24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容我的百姓去，好</a:t>
                      </a:r>
                      <a:r>
                        <a:rPr lang="zh-CN" altLang="en-US" sz="2400" u="sng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事奉</a:t>
                      </a:r>
                      <a:r>
                        <a:rPr lang="zh-CN" altLang="en-US" sz="24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我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1236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marL="0" marR="0" lvl="0" indent="0" algn="ctr" defTabSz="457200" rtl="0" eaLnBrk="1" fontAlgn="t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 出</a:t>
                      </a:r>
                      <a:r>
                        <a:rPr lang="en-US" altLang="zh-CN" sz="24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10:3</a:t>
                      </a:r>
                      <a:endParaRPr lang="zh-CN" altLang="en-US" sz="24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25000"/>
                        </a:lnSpc>
                        <a:buNone/>
                      </a:pPr>
                      <a:r>
                        <a:rPr lang="zh-CN" altLang="en-US" sz="24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容我的百姓去，好</a:t>
                      </a:r>
                      <a:r>
                        <a:rPr lang="zh-CN" altLang="en-US" sz="2400" u="sng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事奉</a:t>
                      </a:r>
                      <a:r>
                        <a:rPr lang="zh-CN" altLang="en-US" sz="24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我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35361"/>
                  </a:ext>
                </a:extLst>
              </a:tr>
            </a:tbl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B41BA8CB-652A-461B-3CBE-7F20F8D1E819}"/>
              </a:ext>
            </a:extLst>
          </p:cNvPr>
          <p:cNvSpPr txBox="1"/>
          <p:nvPr/>
        </p:nvSpPr>
        <p:spPr>
          <a:xfrm>
            <a:off x="1748420" y="6246495"/>
            <a:ext cx="31677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NIV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均译为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Worship</a:t>
            </a:r>
            <a:endParaRPr lang="en-US" sz="24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495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80DFD8F4-F523-F703-45BE-A237726769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8661782"/>
              </p:ext>
            </p:extLst>
          </p:nvPr>
        </p:nvGraphicFramePr>
        <p:xfrm>
          <a:off x="487322" y="1487740"/>
          <a:ext cx="11554326" cy="194126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542318">
                  <a:extLst>
                    <a:ext uri="{9D8B030D-6E8A-4147-A177-3AD203B41FA5}">
                      <a16:colId xmlns:a16="http://schemas.microsoft.com/office/drawing/2014/main" val="2714830217"/>
                    </a:ext>
                  </a:extLst>
                </a:gridCol>
                <a:gridCol w="1764519">
                  <a:extLst>
                    <a:ext uri="{9D8B030D-6E8A-4147-A177-3AD203B41FA5}">
                      <a16:colId xmlns:a16="http://schemas.microsoft.com/office/drawing/2014/main" val="1044087906"/>
                    </a:ext>
                  </a:extLst>
                </a:gridCol>
                <a:gridCol w="3385262">
                  <a:extLst>
                    <a:ext uri="{9D8B030D-6E8A-4147-A177-3AD203B41FA5}">
                      <a16:colId xmlns:a16="http://schemas.microsoft.com/office/drawing/2014/main" val="3200702438"/>
                    </a:ext>
                  </a:extLst>
                </a:gridCol>
                <a:gridCol w="4862227">
                  <a:extLst>
                    <a:ext uri="{9D8B030D-6E8A-4147-A177-3AD203B41FA5}">
                      <a16:colId xmlns:a16="http://schemas.microsoft.com/office/drawing/2014/main" val="23322746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800">
                          <a:solidFill>
                            <a:schemeClr val="bg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经文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800" dirty="0">
                          <a:solidFill>
                            <a:schemeClr val="bg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希伯来文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800" dirty="0">
                          <a:solidFill>
                            <a:schemeClr val="bg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词义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800" dirty="0">
                          <a:solidFill>
                            <a:schemeClr val="bg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阐释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53073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80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出</a:t>
                      </a:r>
                      <a:r>
                        <a:rPr lang="en-US" altLang="zh-CN" sz="280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5:1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he-IL" sz="2800" b="1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וְיָחֹגּוּ לִי</a:t>
                      </a:r>
                      <a:endParaRPr lang="en-US" sz="28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800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守节、庆祝节期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800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通过守节、庆典、献祭来敬拜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909517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80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出</a:t>
                      </a:r>
                      <a:r>
                        <a:rPr lang="en-US" altLang="zh-CN" sz="280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9:1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he-IL" sz="2800" b="1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וְיַעַבְדֻנִי</a:t>
                      </a:r>
                      <a:endParaRPr lang="en-US" sz="28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800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工作、服事、侍奉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800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作为属于神的百姓来服事祂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5040541"/>
                  </a:ext>
                </a:extLst>
              </a:tr>
            </a:tbl>
          </a:graphicData>
        </a:graphic>
      </p:graphicFrame>
      <p:sp>
        <p:nvSpPr>
          <p:cNvPr id="5" name="内容占位符 2">
            <a:extLst>
              <a:ext uri="{FF2B5EF4-FFF2-40B4-BE49-F238E27FC236}">
                <a16:creationId xmlns:a16="http://schemas.microsoft.com/office/drawing/2014/main" id="{A451C3A6-83A7-D756-F1D8-EA10CD71A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705" y="3677735"/>
            <a:ext cx="10098589" cy="1443789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zh-CN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在敬拜中高举神的荣耀  享受神的同在</a:t>
            </a:r>
            <a:r>
              <a:rPr lang="en-US" altLang="zh-CN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zh-CN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在服事中顺服神的旨意 经历神的同在</a:t>
            </a:r>
            <a:endParaRPr lang="en-US" altLang="zh-CN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0D60E13F-8A21-EDC3-5AC2-45D41644C0BA}"/>
              </a:ext>
            </a:extLst>
          </p:cNvPr>
          <p:cNvGrpSpPr/>
          <p:nvPr/>
        </p:nvGrpSpPr>
        <p:grpSpPr>
          <a:xfrm>
            <a:off x="2346159" y="5370260"/>
            <a:ext cx="8001000" cy="1177949"/>
            <a:chOff x="2346159" y="5370260"/>
            <a:chExt cx="8001000" cy="1177949"/>
          </a:xfrm>
        </p:grpSpPr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A2B38CE3-39B3-47D0-F5C7-3297FF2F39A1}"/>
                </a:ext>
              </a:extLst>
            </p:cNvPr>
            <p:cNvSpPr txBox="1"/>
            <p:nvPr/>
          </p:nvSpPr>
          <p:spPr>
            <a:xfrm>
              <a:off x="2520617" y="5370260"/>
              <a:ext cx="7652084" cy="1114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25000"/>
                </a:lnSpc>
              </a:pPr>
              <a:r>
                <a:rPr lang="zh-CN" altLang="en-US" sz="2800" b="1" dirty="0">
                  <a:solidFill>
                    <a:srgbClr val="A5301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敬拜与服事，是神将以色列人带出埃及的目的</a:t>
              </a:r>
              <a:endParaRPr lang="en-US" altLang="zh-CN" sz="2800" b="1" dirty="0">
                <a:solidFill>
                  <a:srgbClr val="A5301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  <a:p>
              <a:pPr algn="ctr">
                <a:lnSpc>
                  <a:spcPct val="125000"/>
                </a:lnSpc>
              </a:pPr>
              <a:r>
                <a:rPr lang="zh-CN" altLang="en-US" sz="2800" b="1" dirty="0">
                  <a:solidFill>
                    <a:srgbClr val="A5301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这是我们信主后人生的意义和目标吗？</a:t>
              </a:r>
              <a:endParaRPr lang="en-US" sz="2800" b="1" dirty="0">
                <a:solidFill>
                  <a:srgbClr val="A5301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038D8ED2-EB8F-C7D2-9512-2EC67D7D1BBD}"/>
                </a:ext>
              </a:extLst>
            </p:cNvPr>
            <p:cNvSpPr/>
            <p:nvPr/>
          </p:nvSpPr>
          <p:spPr>
            <a:xfrm flipV="1">
              <a:off x="2346159" y="5433547"/>
              <a:ext cx="8001000" cy="1114662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76941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2B73E6-63C2-45D7-7FC4-D9F3C3F32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0F119C33-28BF-ED5F-7778-0A1747930E58}"/>
              </a:ext>
            </a:extLst>
          </p:cNvPr>
          <p:cNvSpPr txBox="1"/>
          <p:nvPr/>
        </p:nvSpPr>
        <p:spPr>
          <a:xfrm>
            <a:off x="1756256" y="653864"/>
            <a:ext cx="10095977" cy="968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9:2-3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你若不肯容他们去，仍旧强留他们， 耶和华的手加在你田间的牲畜上，就是在马、驴、骆驼、牛群、羊群上，必有重重的瘟疫。</a:t>
            </a:r>
            <a:endParaRPr lang="en-US" sz="24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8C615910-BB04-10C3-A043-FE2609652DDC}"/>
              </a:ext>
            </a:extLst>
          </p:cNvPr>
          <p:cNvSpPr/>
          <p:nvPr/>
        </p:nvSpPr>
        <p:spPr>
          <a:xfrm flipV="1">
            <a:off x="1748420" y="647601"/>
            <a:ext cx="10282829" cy="98808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上图：古埃及神话中的公牛神阿匹斯（Apis），象征丰饶及生产力，形象是一只戴有太阳盘及圣蛇的公牛。">
            <a:extLst>
              <a:ext uri="{FF2B5EF4-FFF2-40B4-BE49-F238E27FC236}">
                <a16:creationId xmlns:a16="http://schemas.microsoft.com/office/drawing/2014/main" id="{2FAE824F-DD97-4BA4-FA29-FB6DE26E3D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45" y="2001002"/>
            <a:ext cx="6335825" cy="4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DA50F712-2DE8-9EA2-554B-8DD43F39A04B}"/>
              </a:ext>
            </a:extLst>
          </p:cNvPr>
          <p:cNvSpPr txBox="1"/>
          <p:nvPr/>
        </p:nvSpPr>
        <p:spPr>
          <a:xfrm>
            <a:off x="1422969" y="6101390"/>
            <a:ext cx="5423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古埃及神话中的公牛神阿匹斯（</a:t>
            </a:r>
            <a:r>
              <a:rPr lang="en-US" altLang="zh-CN" dirty="0">
                <a:latin typeface="楷体" panose="02010609060101010101" pitchFamily="49" charset="-122"/>
                <a:ea typeface="楷体" panose="02010609060101010101" pitchFamily="49" charset="-122"/>
              </a:rPr>
              <a:t>Apis</a:t>
            </a: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），象征丰饶及生产力，形象是一只戴有太阳盘及圣蛇的公牛</a:t>
            </a:r>
            <a:endParaRPr 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100" name="Picture 4" descr="上图:古埃及神话中公羊首人身的库努牡神（Khnum），被称为尼罗河源头之神、陶工之神和造物之神。">
            <a:extLst>
              <a:ext uri="{FF2B5EF4-FFF2-40B4-BE49-F238E27FC236}">
                <a16:creationId xmlns:a16="http://schemas.microsoft.com/office/drawing/2014/main" id="{D8667F69-E334-BD48-0639-D6466E1C34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5719" y="2025066"/>
            <a:ext cx="2069657" cy="4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83966FAF-2933-C3A2-91E0-0760FF8382D6}"/>
              </a:ext>
            </a:extLst>
          </p:cNvPr>
          <p:cNvSpPr txBox="1"/>
          <p:nvPr/>
        </p:nvSpPr>
        <p:spPr>
          <a:xfrm>
            <a:off x="6989008" y="6119472"/>
            <a:ext cx="525913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古埃及神话中公羊首人身的库努牡神（</a:t>
            </a:r>
            <a:r>
              <a:rPr lang="en-US" altLang="zh-CN" dirty="0">
                <a:latin typeface="楷体" panose="02010609060101010101" pitchFamily="49" charset="-122"/>
                <a:ea typeface="楷体" panose="02010609060101010101" pitchFamily="49" charset="-122"/>
              </a:rPr>
              <a:t>Khnum</a:t>
            </a: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endParaRPr lang="en-US" altLang="zh-CN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被称为尼罗河源头之神、陶工之神和造物之神</a:t>
            </a:r>
            <a:endParaRPr 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53835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3CA38-E742-5CA4-6438-56D4ACE21B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F7F3515F-6DF9-B928-CC11-6C115C67CF56}"/>
              </a:ext>
            </a:extLst>
          </p:cNvPr>
          <p:cNvSpPr txBox="1"/>
          <p:nvPr/>
        </p:nvSpPr>
        <p:spPr>
          <a:xfrm>
            <a:off x="1782931" y="410918"/>
            <a:ext cx="10095977" cy="1430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9:4-6a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400" b="1" u="sng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耶和华要分别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以色列的牲畜和埃及的牲畜，凡属以色列人的，一样都不死。</a:t>
            </a:r>
            <a:r>
              <a:rPr lang="zh-CN" altLang="en-US" sz="2400" b="1" u="sng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耶和华就定了时候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，说：“明天耶和华必在此地行这事。” 第二天，耶和华就行这事。</a:t>
            </a:r>
            <a:endParaRPr lang="en-US" sz="24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内容占位符 2">
            <a:extLst>
              <a:ext uri="{FF2B5EF4-FFF2-40B4-BE49-F238E27FC236}">
                <a16:creationId xmlns:a16="http://schemas.microsoft.com/office/drawing/2014/main" id="{BD53D3DD-7608-D900-4A90-AD6E24254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1624" y="2097631"/>
            <a:ext cx="10098589" cy="3930189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分别乃是保护</a:t>
            </a:r>
            <a:endParaRPr lang="en-US" altLang="zh-CN" sz="2800" b="1" dirty="0">
              <a:solidFill>
                <a:srgbClr val="A5301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牲畜的大量死亡会给经济带来了极大的损失，以色列人以畜牧为生，如果以色列人没有被神分别出来，他们将会完全破产。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定了时候乃是怜悯</a:t>
            </a:r>
            <a:endParaRPr lang="en-US" altLang="zh-CN" sz="2800" b="1" dirty="0">
              <a:solidFill>
                <a:srgbClr val="A5301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n-US" altLang="zh-CN" sz="2400" b="1" dirty="0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神提前预告明天将发生神迹，给法老悔改的机会，让埃及人有时间选择听从神的话，使所有的埃及人知道神迹乃是出于耶和华。</a:t>
            </a:r>
            <a:endParaRPr lang="zh-CN" altLang="en-US" sz="2400" dirty="0">
              <a:solidFill>
                <a:srgbClr val="A5301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55C24798-9BCC-7CAD-45F4-9EB27FB2C4CC}"/>
              </a:ext>
            </a:extLst>
          </p:cNvPr>
          <p:cNvSpPr/>
          <p:nvPr/>
        </p:nvSpPr>
        <p:spPr>
          <a:xfrm flipV="1">
            <a:off x="1772483" y="430827"/>
            <a:ext cx="10282829" cy="143032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698D1A9F-3E23-EC6E-5880-FCE268853218}"/>
              </a:ext>
            </a:extLst>
          </p:cNvPr>
          <p:cNvSpPr txBox="1"/>
          <p:nvPr/>
        </p:nvSpPr>
        <p:spPr>
          <a:xfrm>
            <a:off x="1772483" y="5613388"/>
            <a:ext cx="1028282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zh-CN" altLang="en-US" sz="28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彼后</a:t>
            </a:r>
            <a:r>
              <a:rPr lang="en-US" altLang="zh-CN" sz="28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3:9 </a:t>
            </a:r>
            <a:r>
              <a:rPr lang="zh-CN" altLang="en-US" sz="28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主所应许的尚未成就，有人以为他是耽延，其实不是耽延，乃是宽容你们，不愿有一人沉沦，乃愿人人都悔改。</a:t>
            </a:r>
            <a:endParaRPr lang="en-US" sz="2800" dirty="0">
              <a:solidFill>
                <a:srgbClr val="C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54043538-2C18-1619-165C-401658B7BE24}"/>
              </a:ext>
            </a:extLst>
          </p:cNvPr>
          <p:cNvSpPr/>
          <p:nvPr/>
        </p:nvSpPr>
        <p:spPr>
          <a:xfrm flipV="1">
            <a:off x="1780318" y="5503854"/>
            <a:ext cx="10274993" cy="1063641"/>
          </a:xfrm>
          <a:prstGeom prst="rect">
            <a:avLst/>
          </a:prstGeom>
          <a:noFill/>
          <a:ln>
            <a:solidFill>
              <a:srgbClr val="A5301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10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CD39B7-6557-8DDA-69C7-4BB553DD5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5C834734-332C-325C-C09D-3DC842FC597C}"/>
              </a:ext>
            </a:extLst>
          </p:cNvPr>
          <p:cNvSpPr txBox="1"/>
          <p:nvPr/>
        </p:nvSpPr>
        <p:spPr>
          <a:xfrm>
            <a:off x="1758868" y="651354"/>
            <a:ext cx="10095977" cy="1430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9:6b-7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埃及的牲畜几乎都死了，只是以色列人的牲畜一个都没有死。法老打发人去看，谁知以色列人的牲畜连一个都没有死。法老的心却是固执，不容百姓去。</a:t>
            </a:r>
            <a:endParaRPr lang="en-US" sz="24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内容占位符 2">
            <a:extLst>
              <a:ext uri="{FF2B5EF4-FFF2-40B4-BE49-F238E27FC236}">
                <a16:creationId xmlns:a16="http://schemas.microsoft.com/office/drawing/2014/main" id="{D1512A70-6443-1B9B-C4F0-D06F9C6D14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8868" y="2168178"/>
            <a:ext cx="10098589" cy="2259443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固执的法老</a:t>
            </a:r>
            <a:endParaRPr lang="en-US" altLang="zh-CN" sz="2800" b="1" dirty="0">
              <a:solidFill>
                <a:srgbClr val="A5301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虽然法老看到神把属以色列人和属埃及人「分别」出来，但他仍然心里刚硬且固执，可能觉得与失去牲畜相比，失去以色列奴隶的损失更大；现在牲畜已经失去了，就更不能失去奴隶。</a:t>
            </a:r>
            <a:endParaRPr lang="zh-CN" altLang="en-US" sz="2400" dirty="0">
              <a:solidFill>
                <a:srgbClr val="A5301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3BA0647-B3AE-2449-5356-589C233064A5}"/>
              </a:ext>
            </a:extLst>
          </p:cNvPr>
          <p:cNvSpPr/>
          <p:nvPr/>
        </p:nvSpPr>
        <p:spPr>
          <a:xfrm flipV="1">
            <a:off x="1758868" y="651354"/>
            <a:ext cx="10282829" cy="143032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367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丝状">
  <a:themeElements>
    <a:clrScheme name="丝状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丝状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丝状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589</TotalTime>
  <Words>3285</Words>
  <Application>Microsoft Office PowerPoint</Application>
  <PresentationFormat>宽屏</PresentationFormat>
  <Paragraphs>214</Paragraphs>
  <Slides>28</Slides>
  <Notes>12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35" baseType="lpstr">
      <vt:lpstr>楷体</vt:lpstr>
      <vt:lpstr>Arial</vt:lpstr>
      <vt:lpstr>Calibri</vt:lpstr>
      <vt:lpstr>Century Gothic</vt:lpstr>
      <vt:lpstr>Times New Roman</vt:lpstr>
      <vt:lpstr>Wingdings 3</vt:lpstr>
      <vt:lpstr>丝状</vt:lpstr>
      <vt:lpstr>PowerPoint 演示文稿</vt:lpstr>
      <vt:lpstr>PowerPoint 演示文稿</vt:lpstr>
      <vt:lpstr>出埃及记 9:1-7</vt:lpstr>
      <vt:lpstr>出埃及记 9:8-12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出埃及记 9:1-12</vt:lpstr>
      <vt:lpstr>出埃及记 9:1-12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出埃及记 9:1-12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总结与应用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Kaida Liu</dc:creator>
  <cp:lastModifiedBy>Kaida Liu</cp:lastModifiedBy>
  <cp:revision>77</cp:revision>
  <dcterms:created xsi:type="dcterms:W3CDTF">2026-06-02T04:44:44Z</dcterms:created>
  <dcterms:modified xsi:type="dcterms:W3CDTF">2026-07-25T01:48:04Z</dcterms:modified>
</cp:coreProperties>
</file>